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43838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60360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409775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270970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37410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CC05E8-7EFE-493B-A7AE-5DE80FE229D1}" type="datetimeFigureOut">
              <a:rPr lang="ru-RU" smtClean="0"/>
              <a:t>16.01.2019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86803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CC05E8-7EFE-493B-A7AE-5DE80FE229D1}" type="datetimeFigureOut">
              <a:rPr lang="ru-RU" smtClean="0"/>
              <a:t>16.01.2019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0654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CC05E8-7EFE-493B-A7AE-5DE80FE229D1}" type="datetimeFigureOut">
              <a:rPr lang="ru-RU" smtClean="0"/>
              <a:t>16.01.2019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82855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CC05E8-7EFE-493B-A7AE-5DE80FE229D1}" type="datetimeFigureOut">
              <a:rPr lang="ru-RU" smtClean="0"/>
              <a:t>16.01.2019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31950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CC05E8-7EFE-493B-A7AE-5DE80FE229D1}" type="datetimeFigureOut">
              <a:rPr lang="ru-RU" smtClean="0"/>
              <a:t>16.01.2019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273976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CC05E8-7EFE-493B-A7AE-5DE80FE229D1}" type="datetimeFigureOut">
              <a:rPr lang="ru-RU" smtClean="0"/>
              <a:t>16.01.2019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58667E-38B6-4952-827C-B0957394E37E}" type="slidenum">
              <a:rPr lang="ru-RU" smtClean="0"/>
              <a:t>‹#›</a:t>
            </a:fld>
            <a:endParaRPr lang="ru-RU"/>
          </a:p>
        </p:txBody>
      </p:sp>
    </p:spTree>
    <p:extLst>
      <p:ext uri="{BB962C8B-B14F-4D97-AF65-F5344CB8AC3E}">
        <p14:creationId xmlns:p14="http://schemas.microsoft.com/office/powerpoint/2010/main" val="246421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C05E8-7EFE-493B-A7AE-5DE80FE229D1}" type="datetimeFigureOut">
              <a:rPr lang="ru-RU" smtClean="0"/>
              <a:t>16.01.2019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8667E-38B6-4952-827C-B0957394E37E}" type="slidenum">
              <a:rPr lang="ru-RU" smtClean="0"/>
              <a:t>‹#›</a:t>
            </a:fld>
            <a:endParaRPr lang="ru-RU"/>
          </a:p>
        </p:txBody>
      </p:sp>
    </p:spTree>
    <p:extLst>
      <p:ext uri="{BB962C8B-B14F-4D97-AF65-F5344CB8AC3E}">
        <p14:creationId xmlns:p14="http://schemas.microsoft.com/office/powerpoint/2010/main" val="324641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0" y="-1"/>
            <a:ext cx="9135960" cy="686277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547664" y="980728"/>
            <a:ext cx="4582345" cy="584775"/>
          </a:xfrm>
          <a:prstGeom prst="rect">
            <a:avLst/>
          </a:prstGeom>
        </p:spPr>
        <p:txBody>
          <a:bodyPr wrap="none">
            <a:spAutoFit/>
          </a:bodyPr>
          <a:lstStyle/>
          <a:p>
            <a:r>
              <a:rPr lang="kk-KZ" sz="3200" b="1" dirty="0">
                <a:solidFill>
                  <a:srgbClr val="FF0000"/>
                </a:solidFill>
                <a:latin typeface="Times New Roman" pitchFamily="18" charset="0"/>
                <a:cs typeface="Times New Roman" pitchFamily="18" charset="0"/>
              </a:rPr>
              <a:t>Сақтықта қорлық жоқ </a:t>
            </a:r>
            <a:endParaRPr lang="ru-RU" sz="3200" b="1" dirty="0">
              <a:solidFill>
                <a:srgbClr val="FF0000"/>
              </a:solidFill>
              <a:latin typeface="Times New Roman" pitchFamily="18" charset="0"/>
              <a:cs typeface="Times New Roman" pitchFamily="18" charset="0"/>
            </a:endParaRPr>
          </a:p>
        </p:txBody>
      </p:sp>
      <p:sp>
        <p:nvSpPr>
          <p:cNvPr id="5" name="Прямоугольник 4"/>
          <p:cNvSpPr/>
          <p:nvPr/>
        </p:nvSpPr>
        <p:spPr>
          <a:xfrm>
            <a:off x="1691680" y="2276872"/>
            <a:ext cx="6048672" cy="369332"/>
          </a:xfrm>
          <a:prstGeom prst="rect">
            <a:avLst/>
          </a:prstGeom>
        </p:spPr>
        <p:txBody>
          <a:bodyPr wrap="square">
            <a:spAutoFit/>
          </a:bodyPr>
          <a:lstStyle/>
          <a:p>
            <a:r>
              <a:rPr lang="kk-KZ" b="1" dirty="0">
                <a:solidFill>
                  <a:srgbClr val="002060"/>
                </a:solidFill>
                <a:latin typeface="Times New Roman" pitchFamily="18" charset="0"/>
                <a:cs typeface="Times New Roman" pitchFamily="18" charset="0"/>
              </a:rPr>
              <a:t>Уақытты текке өткізбе, Тез хабар бер «101»-ге</a:t>
            </a:r>
            <a:endParaRPr lang="ru-RU" b="1" dirty="0">
              <a:solidFill>
                <a:srgbClr val="002060"/>
              </a:solidFill>
              <a:latin typeface="Times New Roman" pitchFamily="18" charset="0"/>
              <a:cs typeface="Times New Roman" pitchFamily="18" charset="0"/>
            </a:endParaRPr>
          </a:p>
        </p:txBody>
      </p:sp>
      <p:pic>
        <p:nvPicPr>
          <p:cNvPr id="7" name="Рисунок 6" descr="https://ds04.infourok.ru/uploads/ex/0b1e/00010905-3b7e882e/640/img12.jpg"/>
          <p:cNvPicPr/>
          <p:nvPr/>
        </p:nvPicPr>
        <p:blipFill>
          <a:blip r:embed="rId3">
            <a:extLst>
              <a:ext uri="{28A0092B-C50C-407E-A947-70E740481C1C}">
                <a14:useLocalDpi xmlns:a14="http://schemas.microsoft.com/office/drawing/2010/main" val="0"/>
              </a:ext>
            </a:extLst>
          </a:blip>
          <a:srcRect/>
          <a:stretch>
            <a:fillRect/>
          </a:stretch>
        </p:blipFill>
        <p:spPr bwMode="auto">
          <a:xfrm>
            <a:off x="467544" y="2996952"/>
            <a:ext cx="4842420" cy="3595732"/>
          </a:xfrm>
          <a:prstGeom prst="rect">
            <a:avLst/>
          </a:prstGeom>
          <a:noFill/>
          <a:ln>
            <a:noFill/>
          </a:ln>
        </p:spPr>
      </p:pic>
      <p:pic>
        <p:nvPicPr>
          <p:cNvPr id="8" name="Рисунок 7" descr="https://arhivurokov.ru/kopilka/up/html/2017/02/14/k_58a345cbe5779/img_user_file_58a345cc561be_3.jpg"/>
          <p:cNvPicPr/>
          <p:nvPr/>
        </p:nvPicPr>
        <p:blipFill>
          <a:blip r:embed="rId4">
            <a:extLst>
              <a:ext uri="{28A0092B-C50C-407E-A947-70E740481C1C}">
                <a14:useLocalDpi xmlns:a14="http://schemas.microsoft.com/office/drawing/2010/main" val="0"/>
              </a:ext>
            </a:extLst>
          </a:blip>
          <a:srcRect/>
          <a:stretch>
            <a:fillRect/>
          </a:stretch>
        </p:blipFill>
        <p:spPr bwMode="auto">
          <a:xfrm>
            <a:off x="6948264" y="51313"/>
            <a:ext cx="2195736" cy="2225559"/>
          </a:xfrm>
          <a:prstGeom prst="rect">
            <a:avLst/>
          </a:prstGeom>
          <a:noFill/>
          <a:ln>
            <a:noFill/>
          </a:ln>
        </p:spPr>
      </p:pic>
    </p:spTree>
    <p:extLst>
      <p:ext uri="{BB962C8B-B14F-4D97-AF65-F5344CB8AC3E}">
        <p14:creationId xmlns:p14="http://schemas.microsoft.com/office/powerpoint/2010/main" val="2076301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20" y="-26087"/>
            <a:ext cx="8460940" cy="6771084"/>
          </a:xfrm>
          <a:prstGeom prst="rect">
            <a:avLst/>
          </a:prstGeom>
        </p:spPr>
        <p:txBody>
          <a:bodyPr wrap="square">
            <a:spAutoFit/>
          </a:bodyPr>
          <a:lstStyle/>
          <a:p>
            <a:r>
              <a:rPr lang="ru-RU" sz="1400" b="1" i="1" dirty="0">
                <a:latin typeface="Times New Roman" pitchFamily="18" charset="0"/>
                <a:cs typeface="Times New Roman" pitchFamily="18" charset="0"/>
              </a:rPr>
              <a:t>Тест</a:t>
            </a:r>
            <a:r>
              <a:rPr lang="kk-KZ" sz="1400" b="1" i="1"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туралы</a:t>
            </a:r>
            <a:r>
              <a:rPr lang="ru-RU" sz="1400" dirty="0">
                <a:latin typeface="Times New Roman" pitchFamily="18" charset="0"/>
                <a:cs typeface="Times New Roman" pitchFamily="18" charset="0"/>
              </a:rPr>
              <a:t> не </a:t>
            </a:r>
            <a:r>
              <a:rPr lang="ru-RU" sz="1400" dirty="0" err="1">
                <a:latin typeface="Times New Roman" pitchFamily="18" charset="0"/>
                <a:cs typeface="Times New Roman" pitchFamily="18" charset="0"/>
              </a:rPr>
              <a:t>білдік</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err="1">
                <a:latin typeface="Times New Roman" pitchFamily="18" charset="0"/>
                <a:cs typeface="Times New Roman" pitchFamily="18" charset="0"/>
              </a:rPr>
              <a:t>Әр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командаға</a:t>
            </a:r>
            <a:r>
              <a:rPr lang="ru-RU" sz="1400" dirty="0">
                <a:latin typeface="Times New Roman" pitchFamily="18" charset="0"/>
                <a:cs typeface="Times New Roman" pitchFamily="18" charset="0"/>
              </a:rPr>
              <a:t> тест </a:t>
            </a:r>
            <a:r>
              <a:rPr lang="ru-RU" sz="1400" dirty="0" err="1">
                <a:latin typeface="Times New Roman" pitchFamily="18" charset="0"/>
                <a:cs typeface="Times New Roman" pitchFamily="18" charset="0"/>
              </a:rPr>
              <a:t>сұрақтары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таратылады</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1.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бола </a:t>
            </a:r>
            <a:r>
              <a:rPr lang="ru-RU" sz="1400" dirty="0" err="1">
                <a:latin typeface="Times New Roman" pitchFamily="18" charset="0"/>
                <a:cs typeface="Times New Roman" pitchFamily="18" charset="0"/>
              </a:rPr>
              <a:t>қалған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жағдайда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номерге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хабарлаймыз</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03;</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02;</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01.</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2.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сөндіргіштер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келді</a:t>
            </a:r>
            <a:r>
              <a:rPr lang="ru-RU" sz="1400" dirty="0">
                <a:latin typeface="Times New Roman" pitchFamily="18" charset="0"/>
                <a:cs typeface="Times New Roman" pitchFamily="18" charset="0"/>
              </a:rPr>
              <a:t>, эвакуация </a:t>
            </a:r>
            <a:r>
              <a:rPr lang="ru-RU" sz="1400" dirty="0" err="1">
                <a:latin typeface="Times New Roman" pitchFamily="18" charset="0"/>
                <a:cs typeface="Times New Roman" pitchFamily="18" charset="0"/>
              </a:rPr>
              <a:t>жасады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енді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кімге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туралы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хабарлауыңыз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милиция;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жедел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жәрдем</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көрші</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3. </a:t>
            </a:r>
            <a:r>
              <a:rPr lang="ru-RU" sz="1400" dirty="0" err="1">
                <a:latin typeface="Times New Roman" pitchFamily="18" charset="0"/>
                <a:cs typeface="Times New Roman" pitchFamily="18" charset="0"/>
              </a:rPr>
              <a:t>егер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ішінде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оянсаңыз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бөлмеңізде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кетсе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сіздің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әрекетіңіз</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көмекке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шақыру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төсектен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түсіп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есікке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еңбектеу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тұрып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жүгіру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4. </a:t>
            </a:r>
            <a:r>
              <a:rPr lang="ru-RU" sz="1400" dirty="0" err="1">
                <a:latin typeface="Times New Roman" pitchFamily="18" charset="0"/>
                <a:cs typeface="Times New Roman" pitchFamily="18" charset="0"/>
              </a:rPr>
              <a:t>егер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өрттен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шығу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мүмкін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емес</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болғандағы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сіздің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әрекетіңіз</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бөлмеге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кіріп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кіретін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жерлерін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дымқыл</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шүберкпен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бітеп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қою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көмек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күту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өрттен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қалайда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шығуға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жасау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терезені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ашу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5. </a:t>
            </a:r>
            <a:r>
              <a:rPr lang="ru-RU" sz="1400" dirty="0" err="1">
                <a:latin typeface="Times New Roman" pitchFamily="18" charset="0"/>
                <a:cs typeface="Times New Roman" pitchFamily="18" charset="0"/>
              </a:rPr>
              <a:t>есіктің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арғы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жағында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жатса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бер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жағынан</a:t>
            </a:r>
            <a:r>
              <a:rPr lang="ru-RU" sz="1400" dirty="0">
                <a:latin typeface="Times New Roman" pitchFamily="18" charset="0"/>
                <a:cs typeface="Times New Roman" pitchFamily="18" charset="0"/>
              </a:rPr>
              <a:t> неге </a:t>
            </a:r>
            <a:r>
              <a:rPr lang="ru-RU" sz="1400" dirty="0" err="1">
                <a:latin typeface="Times New Roman" pitchFamily="18" charset="0"/>
                <a:cs typeface="Times New Roman" pitchFamily="18" charset="0"/>
              </a:rPr>
              <a:t>саңылауларын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бітеуіміз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керек</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Өрттен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болатын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шуды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азайту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Бөлмеге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түтін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кірмеуі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Бөлмеге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ыстық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кірмеуі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үшін</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6.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сөндіру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машинасы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жаныңыздан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өтіп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кетіп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таяу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бір</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жерге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тоқтаса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сіздің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әрекетіңіз</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сөндірушілердің</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назарын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өзіңізге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аударту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күшімен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сөндіруге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тырысу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сөндіру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қызметіне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тағыда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хабарласу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7. </a:t>
            </a:r>
            <a:r>
              <a:rPr lang="ru-RU" sz="1400" dirty="0" err="1">
                <a:latin typeface="Times New Roman" pitchFamily="18" charset="0"/>
                <a:cs typeface="Times New Roman" pitchFamily="18" charset="0"/>
              </a:rPr>
              <a:t>жабық</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есіктің</a:t>
            </a:r>
            <a:r>
              <a:rPr lang="ru-RU" sz="1400" dirty="0">
                <a:latin typeface="Times New Roman" pitchFamily="18" charset="0"/>
                <a:cs typeface="Times New Roman" pitchFamily="18" charset="0"/>
              </a:rPr>
              <a:t> ар </a:t>
            </a:r>
            <a:r>
              <a:rPr lang="ru-RU" sz="1400" dirty="0" err="1">
                <a:latin typeface="Times New Roman" pitchFamily="18" charset="0"/>
                <a:cs typeface="Times New Roman" pitchFamily="18" charset="0"/>
              </a:rPr>
              <a:t>жағында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өрт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жатқанын</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қалай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білуге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болады</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Есікті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ашып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қарау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Көмекке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шақыру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Есікті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ұстап</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көру</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05676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83568" y="260648"/>
            <a:ext cx="6696744" cy="5078313"/>
          </a:xfrm>
          <a:prstGeom prst="rect">
            <a:avLst/>
          </a:prstGeom>
        </p:spPr>
        <p:txBody>
          <a:bodyPr wrap="square">
            <a:spAutoFit/>
          </a:bodyPr>
          <a:lstStyle/>
          <a:p>
            <a:r>
              <a:rPr lang="ru-RU" b="1" i="1" dirty="0" smtClean="0">
                <a:solidFill>
                  <a:srgbClr val="C00000"/>
                </a:solidFill>
                <a:latin typeface="Times New Roman" pitchFamily="18" charset="0"/>
                <a:cs typeface="Times New Roman" pitchFamily="18" charset="0"/>
              </a:rPr>
              <a:t>                             </a:t>
            </a:r>
            <a:r>
              <a:rPr lang="ru-RU" b="1" i="1" dirty="0" err="1" smtClean="0">
                <a:solidFill>
                  <a:srgbClr val="C00000"/>
                </a:solidFill>
                <a:latin typeface="Times New Roman" pitchFamily="18" charset="0"/>
                <a:cs typeface="Times New Roman" pitchFamily="18" charset="0"/>
              </a:rPr>
              <a:t>Мақал</a:t>
            </a:r>
            <a:r>
              <a:rPr lang="ru-RU" b="1" i="1" dirty="0" smtClean="0">
                <a:solidFill>
                  <a:srgbClr val="C00000"/>
                </a:solidFill>
                <a:latin typeface="Times New Roman" pitchFamily="18" charset="0"/>
                <a:cs typeface="Times New Roman" pitchFamily="18" charset="0"/>
              </a:rPr>
              <a:t> </a:t>
            </a:r>
            <a:r>
              <a:rPr lang="ru-RU" b="1" i="1" dirty="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мәтелдер</a:t>
            </a:r>
            <a:r>
              <a:rPr lang="ru-RU" b="1" i="1" dirty="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жарысы</a:t>
            </a:r>
            <a:r>
              <a:rPr lang="ru-RU" b="1" dirty="0">
                <a:solidFill>
                  <a:srgbClr val="C00000"/>
                </a:solidFill>
                <a:latin typeface="Times New Roman" pitchFamily="18" charset="0"/>
                <a:cs typeface="Times New Roman" pitchFamily="18" charset="0"/>
              </a:rPr>
              <a:t/>
            </a:r>
            <a:br>
              <a:rPr lang="ru-RU" b="1" dirty="0">
                <a:solidFill>
                  <a:srgbClr val="C00000"/>
                </a:solidFill>
                <a:latin typeface="Times New Roman" pitchFamily="18" charset="0"/>
                <a:cs typeface="Times New Roman" pitchFamily="18" charset="0"/>
              </a:rPr>
            </a:br>
            <a:r>
              <a:rPr lang="ru-RU" dirty="0" err="1">
                <a:solidFill>
                  <a:srgbClr val="002060"/>
                </a:solidFill>
                <a:latin typeface="Times New Roman" pitchFamily="18" charset="0"/>
                <a:cs typeface="Times New Roman" pitchFamily="18" charset="0"/>
              </a:rPr>
              <a:t>Командалар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өрт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туралы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сақтану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туралы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мақал</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мәтелдер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айтып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жарысады</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1. </a:t>
            </a:r>
            <a:r>
              <a:rPr lang="ru-RU" dirty="0" err="1">
                <a:solidFill>
                  <a:srgbClr val="002060"/>
                </a:solidFill>
                <a:latin typeface="Times New Roman" pitchFamily="18" charset="0"/>
                <a:cs typeface="Times New Roman" pitchFamily="18" charset="0"/>
              </a:rPr>
              <a:t>Отпен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ойнама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күйерсің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2. </a:t>
            </a:r>
            <a:r>
              <a:rPr lang="ru-RU" dirty="0" err="1">
                <a:solidFill>
                  <a:srgbClr val="002060"/>
                </a:solidFill>
                <a:latin typeface="Times New Roman" pitchFamily="18" charset="0"/>
                <a:cs typeface="Times New Roman" pitchFamily="18" charset="0"/>
              </a:rPr>
              <a:t>Ойын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түбі</a:t>
            </a:r>
            <a:r>
              <a:rPr lang="ru-RU" dirty="0">
                <a:solidFill>
                  <a:srgbClr val="002060"/>
                </a:solidFill>
                <a:latin typeface="Times New Roman" pitchFamily="18" charset="0"/>
                <a:cs typeface="Times New Roman" pitchFamily="18" charset="0"/>
              </a:rPr>
              <a:t> – от.</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3. </a:t>
            </a:r>
            <a:r>
              <a:rPr lang="ru-RU" dirty="0" err="1">
                <a:solidFill>
                  <a:srgbClr val="002060"/>
                </a:solidFill>
                <a:latin typeface="Times New Roman" pitchFamily="18" charset="0"/>
                <a:cs typeface="Times New Roman" pitchFamily="18" charset="0"/>
              </a:rPr>
              <a:t>Отын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деген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шөп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болар</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err="1">
                <a:solidFill>
                  <a:srgbClr val="002060"/>
                </a:solidFill>
                <a:latin typeface="Times New Roman" pitchFamily="18" charset="0"/>
                <a:cs typeface="Times New Roman" pitchFamily="18" charset="0"/>
              </a:rPr>
              <a:t>Жинай</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берсең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көп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болар</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4. От </a:t>
            </a:r>
            <a:r>
              <a:rPr lang="ru-RU" dirty="0" err="1">
                <a:solidFill>
                  <a:srgbClr val="002060"/>
                </a:solidFill>
                <a:latin typeface="Times New Roman" pitchFamily="18" charset="0"/>
                <a:cs typeface="Times New Roman" pitchFamily="18" charset="0"/>
              </a:rPr>
              <a:t>жақпа</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пісерсің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Ор </a:t>
            </a:r>
            <a:r>
              <a:rPr lang="ru-RU" dirty="0" err="1">
                <a:solidFill>
                  <a:srgbClr val="002060"/>
                </a:solidFill>
                <a:latin typeface="Times New Roman" pitchFamily="18" charset="0"/>
                <a:cs typeface="Times New Roman" pitchFamily="18" charset="0"/>
              </a:rPr>
              <a:t>қазба</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түсерсің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5. </a:t>
            </a:r>
            <a:r>
              <a:rPr lang="ru-RU" dirty="0" err="1">
                <a:solidFill>
                  <a:srgbClr val="002060"/>
                </a:solidFill>
                <a:latin typeface="Times New Roman" pitchFamily="18" charset="0"/>
                <a:cs typeface="Times New Roman" pitchFamily="18" charset="0"/>
              </a:rPr>
              <a:t>Сумен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ойнама</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батарсың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err="1">
                <a:solidFill>
                  <a:srgbClr val="002060"/>
                </a:solidFill>
                <a:latin typeface="Times New Roman" pitchFamily="18" charset="0"/>
                <a:cs typeface="Times New Roman" pitchFamily="18" charset="0"/>
              </a:rPr>
              <a:t>Отпен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ойнама</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күйерсің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6. От пен су – </a:t>
            </a:r>
            <a:r>
              <a:rPr lang="ru-RU" dirty="0" err="1">
                <a:solidFill>
                  <a:srgbClr val="002060"/>
                </a:solidFill>
                <a:latin typeface="Times New Roman" pitchFamily="18" charset="0"/>
                <a:cs typeface="Times New Roman" pitchFamily="18" charset="0"/>
              </a:rPr>
              <a:t>тілсіз</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жау</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7. </a:t>
            </a:r>
            <a:r>
              <a:rPr lang="ru-RU" dirty="0" err="1">
                <a:solidFill>
                  <a:srgbClr val="002060"/>
                </a:solidFill>
                <a:latin typeface="Times New Roman" pitchFamily="18" charset="0"/>
                <a:cs typeface="Times New Roman" pitchFamily="18" charset="0"/>
              </a:rPr>
              <a:t>Өзі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саққа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құдай</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жақ</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8. </a:t>
            </a:r>
            <a:r>
              <a:rPr lang="ru-RU" dirty="0" err="1">
                <a:solidFill>
                  <a:srgbClr val="002060"/>
                </a:solidFill>
                <a:latin typeface="Times New Roman" pitchFamily="18" charset="0"/>
                <a:cs typeface="Times New Roman" pitchFamily="18" charset="0"/>
              </a:rPr>
              <a:t>Сақ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жүрсең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сау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жүрерсің</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9. </a:t>
            </a:r>
            <a:r>
              <a:rPr lang="ru-RU" dirty="0" err="1">
                <a:solidFill>
                  <a:srgbClr val="002060"/>
                </a:solidFill>
                <a:latin typeface="Times New Roman" pitchFamily="18" charset="0"/>
                <a:cs typeface="Times New Roman" pitchFamily="18" charset="0"/>
              </a:rPr>
              <a:t>Сақтықты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сұңқардан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үйрен</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10. </a:t>
            </a:r>
            <a:r>
              <a:rPr lang="ru-RU" dirty="0" err="1">
                <a:solidFill>
                  <a:srgbClr val="002060"/>
                </a:solidFill>
                <a:latin typeface="Times New Roman" pitchFamily="18" charset="0"/>
                <a:cs typeface="Times New Roman" pitchFamily="18" charset="0"/>
              </a:rPr>
              <a:t>Жау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жоқ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деме</a:t>
            </a:r>
            <a:r>
              <a:rPr lang="ru-RU" dirty="0">
                <a:solidFill>
                  <a:srgbClr val="002060"/>
                </a:solidFill>
                <a:latin typeface="Times New Roman" pitchFamily="18" charset="0"/>
                <a:cs typeface="Times New Roman" pitchFamily="18" charset="0"/>
              </a:rPr>
              <a:t> – жар </a:t>
            </a:r>
            <a:r>
              <a:rPr lang="ru-RU" dirty="0" err="1">
                <a:solidFill>
                  <a:srgbClr val="002060"/>
                </a:solidFill>
                <a:latin typeface="Times New Roman" pitchFamily="18" charset="0"/>
                <a:cs typeface="Times New Roman" pitchFamily="18" charset="0"/>
              </a:rPr>
              <a:t>астында</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r>
              <a:rPr lang="ru-RU" dirty="0" err="1">
                <a:solidFill>
                  <a:srgbClr val="002060"/>
                </a:solidFill>
                <a:latin typeface="Times New Roman" pitchFamily="18" charset="0"/>
                <a:cs typeface="Times New Roman" pitchFamily="18" charset="0"/>
              </a:rPr>
              <a:t>Бөрі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жоқ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деме</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бөрік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астында</a:t>
            </a:r>
            <a:r>
              <a:rPr lang="ru-RU" dirty="0">
                <a:solidFill>
                  <a:srgbClr val="002060"/>
                </a:solidFill>
                <a:latin typeface="Times New Roman" pitchFamily="18" charset="0"/>
                <a:cs typeface="Times New Roman" pitchFamily="18" charset="0"/>
              </a:rPr>
              <a:t>.</a:t>
            </a:r>
            <a:br>
              <a:rPr lang="ru-RU" dirty="0">
                <a:solidFill>
                  <a:srgbClr val="002060"/>
                </a:solidFill>
                <a:latin typeface="Times New Roman" pitchFamily="18" charset="0"/>
                <a:cs typeface="Times New Roman" pitchFamily="18" charset="0"/>
              </a:rPr>
            </a:b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0166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99592" y="474345"/>
            <a:ext cx="7272808" cy="3970318"/>
          </a:xfrm>
          <a:prstGeom prst="rect">
            <a:avLst/>
          </a:prstGeom>
        </p:spPr>
        <p:txBody>
          <a:bodyPr wrap="square">
            <a:spAutoFit/>
          </a:bodyPr>
          <a:lstStyle/>
          <a:p>
            <a:pPr fontAlgn="base"/>
            <a:r>
              <a:rPr lang="ru-RU" b="1" dirty="0">
                <a:solidFill>
                  <a:srgbClr val="C00000"/>
                </a:solidFill>
                <a:latin typeface="Times New Roman" pitchFamily="18" charset="0"/>
                <a:cs typeface="Times New Roman" pitchFamily="18" charset="0"/>
              </a:rPr>
              <a:t>Автоинспектор:</a:t>
            </a:r>
            <a:r>
              <a:rPr lang="ru-RU" dirty="0">
                <a:solidFill>
                  <a:srgbClr val="C0000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Балалар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Сендер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бұл</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белгілерді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біліп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жүріңдер</a:t>
            </a:r>
            <a:r>
              <a:rPr lang="ru-RU" dirty="0">
                <a:solidFill>
                  <a:srgbClr val="002060"/>
                </a:solidFill>
                <a:latin typeface="Times New Roman" pitchFamily="18" charset="0"/>
                <a:cs typeface="Times New Roman" pitchFamily="18" charset="0"/>
              </a:rPr>
              <a:t>. Ал, </a:t>
            </a:r>
            <a:r>
              <a:rPr lang="ru-RU" dirty="0" err="1">
                <a:solidFill>
                  <a:srgbClr val="002060"/>
                </a:solidFill>
                <a:latin typeface="Times New Roman" pitchFamily="18" charset="0"/>
                <a:cs typeface="Times New Roman" pitchFamily="18" charset="0"/>
              </a:rPr>
              <a:t>енді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қауіпсіздік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ережелерін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мына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тұрған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балалардың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есіне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салып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көріңдер</a:t>
            </a:r>
            <a:r>
              <a:rPr lang="ru-RU" dirty="0" smtClean="0">
                <a:solidFill>
                  <a:srgbClr val="002060"/>
                </a:solidFill>
                <a:latin typeface="Times New Roman" pitchFamily="18" charset="0"/>
                <a:cs typeface="Times New Roman" pitchFamily="18" charset="0"/>
              </a:rPr>
              <a:t>.</a:t>
            </a:r>
          </a:p>
          <a:p>
            <a:pPr fontAlgn="base"/>
            <a:r>
              <a:rPr lang="ru-RU" dirty="0">
                <a:solidFill>
                  <a:srgbClr val="002060"/>
                </a:solidFill>
                <a:latin typeface="Times New Roman" pitchFamily="18" charset="0"/>
                <a:cs typeface="Times New Roman" pitchFamily="18" charset="0"/>
              </a:rPr>
              <a:t/>
            </a:r>
            <a:br>
              <a:rPr lang="ru-RU"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1. </a:t>
            </a:r>
            <a:r>
              <a:rPr lang="ru-RU" b="1" i="1" dirty="0" err="1">
                <a:solidFill>
                  <a:srgbClr val="002060"/>
                </a:solidFill>
                <a:latin typeface="Times New Roman" pitchFamily="18" charset="0"/>
                <a:cs typeface="Times New Roman" pitchFamily="18" charset="0"/>
              </a:rPr>
              <a:t>Жолдың</a:t>
            </a:r>
            <a:r>
              <a:rPr lang="ru-RU" b="1" i="1" dirty="0">
                <a:solidFill>
                  <a:srgbClr val="002060"/>
                </a:solidFill>
                <a:latin typeface="Times New Roman" pitchFamily="18" charset="0"/>
                <a:cs typeface="Times New Roman" pitchFamily="18" charset="0"/>
              </a:rPr>
              <a:t> машина </a:t>
            </a:r>
            <a:r>
              <a:rPr lang="ru-RU" b="1" i="1" dirty="0" err="1">
                <a:solidFill>
                  <a:srgbClr val="002060"/>
                </a:solidFill>
                <a:latin typeface="Times New Roman" pitchFamily="18" charset="0"/>
                <a:cs typeface="Times New Roman" pitchFamily="18" charset="0"/>
              </a:rPr>
              <a:t>жүретін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бөлігінде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ойнауға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болмайды</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2. </a:t>
            </a:r>
            <a:r>
              <a:rPr lang="ru-RU" b="1" i="1" dirty="0" err="1">
                <a:solidFill>
                  <a:srgbClr val="002060"/>
                </a:solidFill>
                <a:latin typeface="Times New Roman" pitchFamily="18" charset="0"/>
                <a:cs typeface="Times New Roman" pitchFamily="18" charset="0"/>
              </a:rPr>
              <a:t>Жолды</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жаяу</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жүргіншілерге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арналған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жолдан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өт</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3. </a:t>
            </a:r>
            <a:r>
              <a:rPr lang="ru-RU" b="1" i="1" dirty="0" err="1">
                <a:solidFill>
                  <a:srgbClr val="002060"/>
                </a:solidFill>
                <a:latin typeface="Times New Roman" pitchFamily="18" charset="0"/>
                <a:cs typeface="Times New Roman" pitchFamily="18" charset="0"/>
              </a:rPr>
              <a:t>Егер</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жолдан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өтуге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үлгірмесең</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орталық</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сызықта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немесе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қауіпсіздік</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аялдамасында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тоқта</a:t>
            </a:r>
            <a:r>
              <a:rPr lang="ru-RU" b="1" i="1" dirty="0">
                <a:solidFill>
                  <a:srgbClr val="002060"/>
                </a:solidFill>
                <a:latin typeface="Times New Roman" pitchFamily="18" charset="0"/>
                <a:cs typeface="Times New Roman" pitchFamily="18" charset="0"/>
              </a:rPr>
              <a:t> да, </a:t>
            </a:r>
            <a:r>
              <a:rPr lang="ru-RU" b="1" i="1" dirty="0" err="1">
                <a:solidFill>
                  <a:srgbClr val="002060"/>
                </a:solidFill>
                <a:latin typeface="Times New Roman" pitchFamily="18" charset="0"/>
                <a:cs typeface="Times New Roman" pitchFamily="18" charset="0"/>
              </a:rPr>
              <a:t>бағдаршамның</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жасыл</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түсі</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жануын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күт</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3. </a:t>
            </a:r>
            <a:r>
              <a:rPr lang="ru-RU" b="1" i="1" dirty="0" err="1">
                <a:solidFill>
                  <a:srgbClr val="002060"/>
                </a:solidFill>
                <a:latin typeface="Times New Roman" pitchFamily="18" charset="0"/>
                <a:cs typeface="Times New Roman" pitchFamily="18" charset="0"/>
              </a:rPr>
              <a:t>Жолдан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өтерде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солға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қара</a:t>
            </a:r>
            <a:r>
              <a:rPr lang="ru-RU" b="1" i="1" dirty="0">
                <a:solidFill>
                  <a:srgbClr val="002060"/>
                </a:solidFill>
                <a:latin typeface="Times New Roman" pitchFamily="18" charset="0"/>
                <a:cs typeface="Times New Roman" pitchFamily="18" charset="0"/>
              </a:rPr>
              <a:t>, ал </a:t>
            </a:r>
            <a:r>
              <a:rPr lang="ru-RU" b="1" i="1" dirty="0" err="1">
                <a:solidFill>
                  <a:srgbClr val="002060"/>
                </a:solidFill>
                <a:latin typeface="Times New Roman" pitchFamily="18" charset="0"/>
                <a:cs typeface="Times New Roman" pitchFamily="18" charset="0"/>
              </a:rPr>
              <a:t>бөлгіш</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жолақтан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кейін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оңға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қара</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4. </a:t>
            </a:r>
            <a:r>
              <a:rPr lang="ru-RU" b="1" i="1" dirty="0" err="1">
                <a:solidFill>
                  <a:srgbClr val="002060"/>
                </a:solidFill>
                <a:latin typeface="Times New Roman" pitchFamily="18" charset="0"/>
                <a:cs typeface="Times New Roman" pitchFamily="18" charset="0"/>
              </a:rPr>
              <a:t>Жолдан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бағдаршамның</a:t>
            </a:r>
            <a:r>
              <a:rPr lang="ru-RU" b="1" i="1" dirty="0">
                <a:solidFill>
                  <a:srgbClr val="002060"/>
                </a:solidFill>
                <a:latin typeface="Times New Roman" pitchFamily="18" charset="0"/>
                <a:cs typeface="Times New Roman" pitchFamily="18" charset="0"/>
              </a:rPr>
              <a:t> тек </a:t>
            </a:r>
            <a:r>
              <a:rPr lang="ru-RU" b="1" i="1" dirty="0" err="1">
                <a:solidFill>
                  <a:srgbClr val="002060"/>
                </a:solidFill>
                <a:latin typeface="Times New Roman" pitchFamily="18" charset="0"/>
                <a:cs typeface="Times New Roman" pitchFamily="18" charset="0"/>
              </a:rPr>
              <a:t>жасыл</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түсі</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жанғанда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ғана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өт</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5. </a:t>
            </a:r>
            <a:r>
              <a:rPr lang="ru-RU" b="1" i="1" dirty="0" err="1">
                <a:solidFill>
                  <a:srgbClr val="002060"/>
                </a:solidFill>
                <a:latin typeface="Times New Roman" pitchFamily="18" charset="0"/>
                <a:cs typeface="Times New Roman" pitchFamily="18" charset="0"/>
              </a:rPr>
              <a:t>Егер</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жаяу</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жүргіншілерге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арналған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болмаса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жаяу</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жүргінші</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жолдың</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шетімен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қозғалысқа</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қарсы</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жүруге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тиісті</a:t>
            </a:r>
            <a:r>
              <a:rPr lang="ru-RU" b="1" i="1" dirty="0">
                <a:solidFill>
                  <a:srgbClr val="002060"/>
                </a:solidFill>
                <a:latin typeface="Times New Roman" pitchFamily="18" charset="0"/>
                <a:cs typeface="Times New Roman" pitchFamily="18" charset="0"/>
              </a:rPr>
              <a:t>.</a:t>
            </a:r>
            <a:br>
              <a:rPr lang="ru-RU" b="1" i="1" dirty="0">
                <a:solidFill>
                  <a:srgbClr val="002060"/>
                </a:solidFill>
                <a:latin typeface="Times New Roman" pitchFamily="18" charset="0"/>
                <a:cs typeface="Times New Roman" pitchFamily="18" charset="0"/>
              </a:rPr>
            </a:br>
            <a:r>
              <a:rPr lang="ru-RU" b="1" i="1" dirty="0">
                <a:solidFill>
                  <a:srgbClr val="002060"/>
                </a:solidFill>
                <a:latin typeface="Times New Roman" pitchFamily="18" charset="0"/>
                <a:cs typeface="Times New Roman" pitchFamily="18" charset="0"/>
              </a:rPr>
              <a:t>6. </a:t>
            </a:r>
            <a:r>
              <a:rPr lang="ru-RU" b="1" i="1" dirty="0" err="1">
                <a:solidFill>
                  <a:srgbClr val="002060"/>
                </a:solidFill>
                <a:latin typeface="Times New Roman" pitchFamily="18" charset="0"/>
                <a:cs typeface="Times New Roman" pitchFamily="18" charset="0"/>
              </a:rPr>
              <a:t>Келе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жатқан</a:t>
            </a:r>
            <a:r>
              <a:rPr lang="ru-RU" b="1" i="1" dirty="0">
                <a:solidFill>
                  <a:srgbClr val="002060"/>
                </a:solidFill>
                <a:latin typeface="Times New Roman" pitchFamily="18" charset="0"/>
                <a:cs typeface="Times New Roman" pitchFamily="18" charset="0"/>
              </a:rPr>
              <a:t> машина </a:t>
            </a:r>
            <a:r>
              <a:rPr lang="ru-RU" b="1" i="1" dirty="0" err="1">
                <a:solidFill>
                  <a:srgbClr val="002060"/>
                </a:solidFill>
                <a:latin typeface="Times New Roman" pitchFamily="18" charset="0"/>
                <a:cs typeface="Times New Roman" pitchFamily="18" charset="0"/>
              </a:rPr>
              <a:t>алдынан</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жолды</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кесе</a:t>
            </a:r>
            <a:r>
              <a:rPr lang="ru-RU" b="1" i="1" dirty="0">
                <a:solidFill>
                  <a:srgbClr val="002060"/>
                </a:solidFill>
                <a:latin typeface="Times New Roman" pitchFamily="18" charset="0"/>
                <a:cs typeface="Times New Roman" pitchFamily="18" charset="0"/>
              </a:rPr>
              <a:t> </a:t>
            </a:r>
            <a:r>
              <a:rPr lang="ru-RU" b="1" i="1" dirty="0" err="1">
                <a:solidFill>
                  <a:srgbClr val="002060"/>
                </a:solidFill>
                <a:latin typeface="Times New Roman" pitchFamily="18" charset="0"/>
                <a:cs typeface="Times New Roman" pitchFamily="18" charset="0"/>
              </a:rPr>
              <a:t>жүгірме</a:t>
            </a:r>
            <a:r>
              <a:rPr lang="ru-RU" b="1" i="1" dirty="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cs typeface="Times New Roman" pitchFamily="18" charset="0"/>
            </a:endParaRPr>
          </a:p>
        </p:txBody>
      </p:sp>
      <p:pic>
        <p:nvPicPr>
          <p:cNvPr id="8194" name="Picture 2" descr="https://go4.imgsmail.ru/imgpreview?key=102e6c645f5c50db&amp;mb=imgdb_preview_14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653136"/>
            <a:ext cx="2948365" cy="220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17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83568" y="404664"/>
            <a:ext cx="7920880" cy="3693319"/>
          </a:xfrm>
          <a:prstGeom prst="rect">
            <a:avLst/>
          </a:prstGeom>
        </p:spPr>
        <p:txBody>
          <a:bodyPr wrap="square">
            <a:spAutoFit/>
          </a:bodyPr>
          <a:lstStyle/>
          <a:p>
            <a:pPr marL="342900" indent="-342900">
              <a:buAutoNum type="arabicPeriod"/>
            </a:pP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Викториналық</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сұрақтар</a:t>
            </a:r>
            <a:endParaRPr lang="ru-RU" b="1" dirty="0" smtClean="0">
              <a:solidFill>
                <a:srgbClr val="C00000"/>
              </a:solidFill>
              <a:latin typeface="Times New Roman" pitchFamily="18" charset="0"/>
              <a:cs typeface="Times New Roman" pitchFamily="18" charset="0"/>
            </a:endParaRPr>
          </a:p>
          <a:p>
            <a:pPr marL="342900" indent="-342900">
              <a:buAutoNum type="arabicPeriod"/>
            </a:pPr>
            <a:endParaRPr lang="ru-RU" b="1" dirty="0" smtClean="0">
              <a:solidFill>
                <a:srgbClr val="C00000"/>
              </a:solidFill>
              <a:latin typeface="Times New Roman" pitchFamily="18" charset="0"/>
              <a:cs typeface="Times New Roman" pitchFamily="18" charset="0"/>
            </a:endParaRPr>
          </a:p>
          <a:p>
            <a:pPr marL="342900" indent="-342900">
              <a:buAutoNum type="arabicPeriod"/>
            </a:pPr>
            <a:r>
              <a:rPr lang="ru-RU" b="1" dirty="0" smtClean="0">
                <a:solidFill>
                  <a:srgbClr val="002060"/>
                </a:solidFill>
                <a:latin typeface="Times New Roman" pitchFamily="18" charset="0"/>
                <a:cs typeface="Times New Roman" pitchFamily="18" charset="0"/>
              </a:rPr>
              <a:t>1.Неге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сөндіру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қызметінің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номері</a:t>
            </a:r>
            <a:r>
              <a:rPr lang="ru-RU" b="1" dirty="0">
                <a:solidFill>
                  <a:srgbClr val="002060"/>
                </a:solidFill>
                <a:latin typeface="Times New Roman" pitchFamily="18" charset="0"/>
                <a:cs typeface="Times New Roman" pitchFamily="18" charset="0"/>
              </a:rPr>
              <a:t> 01 </a:t>
            </a:r>
            <a:r>
              <a:rPr lang="ru-RU" b="1" dirty="0" err="1">
                <a:solidFill>
                  <a:srgbClr val="002060"/>
                </a:solidFill>
                <a:latin typeface="Times New Roman" pitchFamily="18" charset="0"/>
                <a:cs typeface="Times New Roman" pitchFamily="18" charset="0"/>
              </a:rPr>
              <a:t>деп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ойлайсыңдар</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2</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оттан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басқа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несімен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қауіпті</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3</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Жаңа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басталып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келе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жатқан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өшіруге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болады</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4</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сөндіру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қызметіне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хабарласқанда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қандай</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мағұлматтарды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айту</a:t>
            </a:r>
            <a:r>
              <a:rPr lang="ru-RU" b="1" dirty="0">
                <a:solidFill>
                  <a:srgbClr val="002060"/>
                </a:solidFill>
                <a:latin typeface="Times New Roman" pitchFamily="18" charset="0"/>
                <a:cs typeface="Times New Roman" pitchFamily="18" charset="0"/>
              </a:rPr>
              <a:t> </a:t>
            </a:r>
            <a:endParaRPr lang="ru-RU" b="1" dirty="0" smtClean="0">
              <a:solidFill>
                <a:srgbClr val="002060"/>
              </a:solidFill>
              <a:latin typeface="Times New Roman" pitchFamily="18" charset="0"/>
              <a:cs typeface="Times New Roman" pitchFamily="18" charset="0"/>
            </a:endParaRPr>
          </a:p>
          <a:p>
            <a:r>
              <a:rPr lang="ru-RU" b="1" dirty="0" smtClean="0">
                <a:solidFill>
                  <a:srgbClr val="002060"/>
                </a:solidFill>
                <a:latin typeface="Times New Roman" pitchFamily="18" charset="0"/>
                <a:cs typeface="Times New Roman" pitchFamily="18" charset="0"/>
              </a:rPr>
              <a:t>5</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кезінде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лифтіні</a:t>
            </a:r>
            <a:r>
              <a:rPr lang="ru-RU" b="1" dirty="0">
                <a:solidFill>
                  <a:srgbClr val="002060"/>
                </a:solidFill>
                <a:latin typeface="Times New Roman" pitchFamily="18" charset="0"/>
                <a:cs typeface="Times New Roman" pitchFamily="18" charset="0"/>
              </a:rPr>
              <a:t> неге </a:t>
            </a:r>
            <a:r>
              <a:rPr lang="ru-RU" b="1" dirty="0" err="1">
                <a:solidFill>
                  <a:srgbClr val="002060"/>
                </a:solidFill>
                <a:latin typeface="Times New Roman" pitchFamily="18" charset="0"/>
                <a:cs typeface="Times New Roman" pitchFamily="18" charset="0"/>
              </a:rPr>
              <a:t>пайдалануға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болмайды</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6</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Жасанды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шырша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жануы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мүмкін</a:t>
            </a:r>
            <a:r>
              <a:rPr lang="ru-RU" b="1" dirty="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бе</a:t>
            </a:r>
            <a:r>
              <a:rPr lang="ru-RU" b="1" dirty="0">
                <a:solidFill>
                  <a:srgbClr val="002060"/>
                </a:solidFill>
                <a:latin typeface="Times New Roman" pitchFamily="18" charset="0"/>
                <a:cs typeface="Times New Roman" pitchFamily="18" charset="0"/>
              </a:rPr>
              <a:t/>
            </a:r>
            <a:br>
              <a:rPr lang="ru-RU" b="1" dirty="0">
                <a:solidFill>
                  <a:srgbClr val="002060"/>
                </a:solidFill>
                <a:latin typeface="Times New Roman" pitchFamily="18" charset="0"/>
                <a:cs typeface="Times New Roman" pitchFamily="18" charset="0"/>
              </a:rPr>
            </a:br>
            <a:r>
              <a:rPr lang="ru-RU" b="1" dirty="0">
                <a:solidFill>
                  <a:srgbClr val="002060"/>
                </a:solidFill>
                <a:latin typeface="Times New Roman" pitchFamily="18" charset="0"/>
                <a:cs typeface="Times New Roman" pitchFamily="18" charset="0"/>
              </a:rPr>
              <a:t>7. </a:t>
            </a:r>
            <a:r>
              <a:rPr lang="ru-RU" b="1" dirty="0" err="1">
                <a:solidFill>
                  <a:srgbClr val="002060"/>
                </a:solidFill>
                <a:latin typeface="Times New Roman" pitchFamily="18" charset="0"/>
                <a:cs typeface="Times New Roman" pitchFamily="18" charset="0"/>
              </a:rPr>
              <a:t>Бенгаль</a:t>
            </a:r>
            <a:r>
              <a:rPr lang="ru-RU" b="1" dirty="0">
                <a:solidFill>
                  <a:srgbClr val="002060"/>
                </a:solidFill>
                <a:latin typeface="Times New Roman" pitchFamily="18" charset="0"/>
                <a:cs typeface="Times New Roman" pitchFamily="18" charset="0"/>
              </a:rPr>
              <a:t> от </a:t>
            </a:r>
            <a:r>
              <a:rPr lang="ru-RU" b="1" dirty="0" err="1">
                <a:solidFill>
                  <a:srgbClr val="002060"/>
                </a:solidFill>
                <a:latin typeface="Times New Roman" pitchFamily="18" charset="0"/>
                <a:cs typeface="Times New Roman" pitchFamily="18" charset="0"/>
              </a:rPr>
              <a:t>шашуын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қалай</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қолдану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керек</a:t>
            </a:r>
            <a:r>
              <a:rPr lang="ru-RU" b="1" dirty="0">
                <a:solidFill>
                  <a:srgbClr val="002060"/>
                </a:solidFill>
                <a:latin typeface="Times New Roman" pitchFamily="18" charset="0"/>
                <a:cs typeface="Times New Roman" pitchFamily="18" charset="0"/>
              </a:rPr>
              <a:t>?</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8</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Қандай</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сумен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өшіруге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болмайды</a:t>
            </a:r>
            <a:r>
              <a:rPr lang="kk-KZ" b="1" dirty="0">
                <a:solidFill>
                  <a:srgbClr val="002060"/>
                </a:solidFill>
                <a:latin typeface="Times New Roman" pitchFamily="18" charset="0"/>
                <a:cs typeface="Times New Roman" pitchFamily="18" charset="0"/>
              </a:rPr>
              <a:t> </a:t>
            </a:r>
            <a:endParaRPr lang="kk-KZ" b="1" dirty="0" smtClean="0">
              <a:solidFill>
                <a:srgbClr val="002060"/>
              </a:solidFill>
              <a:latin typeface="Times New Roman" pitchFamily="18" charset="0"/>
              <a:cs typeface="Times New Roman" pitchFamily="18" charset="0"/>
            </a:endParaRPr>
          </a:p>
          <a:p>
            <a:r>
              <a:rPr lang="ru-RU" b="1" dirty="0" smtClean="0">
                <a:solidFill>
                  <a:srgbClr val="002060"/>
                </a:solidFill>
                <a:latin typeface="Times New Roman" pitchFamily="18" charset="0"/>
                <a:cs typeface="Times New Roman" pitchFamily="18" charset="0"/>
              </a:rPr>
              <a:t>9</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Орман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несімен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қауіпті</a:t>
            </a:r>
            <a:r>
              <a:rPr lang="ru-RU" b="1" dirty="0">
                <a:solidFill>
                  <a:srgbClr val="002060"/>
                </a:solidFill>
                <a:latin typeface="Times New Roman" pitchFamily="18" charset="0"/>
                <a:cs typeface="Times New Roman" pitchFamily="18" charset="0"/>
              </a:rPr>
              <a:t/>
            </a:r>
            <a:br>
              <a:rPr lang="ru-RU" b="1" dirty="0">
                <a:solidFill>
                  <a:srgbClr val="002060"/>
                </a:solidFill>
                <a:latin typeface="Times New Roman" pitchFamily="18" charset="0"/>
                <a:cs typeface="Times New Roman" pitchFamily="18" charset="0"/>
              </a:rPr>
            </a:br>
            <a:r>
              <a:rPr lang="ru-RU" b="1" dirty="0" smtClean="0">
                <a:solidFill>
                  <a:srgbClr val="002060"/>
                </a:solidFill>
                <a:latin typeface="Times New Roman" pitchFamily="18" charset="0"/>
                <a:cs typeface="Times New Roman" pitchFamily="18" charset="0"/>
              </a:rPr>
              <a:t>10</a:t>
            </a:r>
            <a:r>
              <a:rPr lang="ru-RU" b="1" dirty="0">
                <a:solidFill>
                  <a:srgbClr val="002060"/>
                </a:solidFill>
                <a:latin typeface="Times New Roman" pitchFamily="18" charset="0"/>
                <a:cs typeface="Times New Roman" pitchFamily="18" charset="0"/>
              </a:rPr>
              <a:t>. Неге </a:t>
            </a:r>
            <a:r>
              <a:rPr lang="ru-RU" b="1" dirty="0" err="1">
                <a:solidFill>
                  <a:srgbClr val="002060"/>
                </a:solidFill>
                <a:latin typeface="Times New Roman" pitchFamily="18" charset="0"/>
                <a:cs typeface="Times New Roman" pitchFamily="18" charset="0"/>
              </a:rPr>
              <a:t>құрғақ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шөптермен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жапырақтарды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жағуға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болмайды</a:t>
            </a:r>
            <a:r>
              <a:rPr lang="ru-RU" b="1" dirty="0">
                <a:solidFill>
                  <a:srgbClr val="002060"/>
                </a:solidFill>
                <a:latin typeface="Times New Roman" pitchFamily="18" charset="0"/>
                <a:cs typeface="Times New Roman" pitchFamily="18" charset="0"/>
              </a:rPr>
              <a:t/>
            </a:r>
            <a:br>
              <a:rPr lang="ru-RU" b="1" dirty="0">
                <a:solidFill>
                  <a:srgbClr val="002060"/>
                </a:solidFill>
                <a:latin typeface="Times New Roman" pitchFamily="18" charset="0"/>
                <a:cs typeface="Times New Roman" pitchFamily="18" charset="0"/>
              </a:rPr>
            </a:b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4862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3074"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00100"/>
            <a:ext cx="21526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73288" y="476672"/>
            <a:ext cx="7776864" cy="4801314"/>
          </a:xfrm>
          <a:prstGeom prst="rect">
            <a:avLst/>
          </a:prstGeom>
        </p:spPr>
        <p:txBody>
          <a:bodyPr wrap="square">
            <a:spAutoFit/>
          </a:bodyPr>
          <a:lstStyle/>
          <a:p>
            <a:r>
              <a:rPr lang="ru-RU" b="1" i="1" dirty="0" smtClean="0">
                <a:solidFill>
                  <a:srgbClr val="C00000"/>
                </a:solidFill>
                <a:latin typeface="Times New Roman" pitchFamily="18" charset="0"/>
                <a:cs typeface="Times New Roman" pitchFamily="18" charset="0"/>
              </a:rPr>
              <a:t>                                           </a:t>
            </a:r>
            <a:r>
              <a:rPr lang="ru-RU" b="1" i="1" dirty="0" err="1" smtClean="0">
                <a:solidFill>
                  <a:srgbClr val="C00000"/>
                </a:solidFill>
                <a:latin typeface="Times New Roman" pitchFamily="18" charset="0"/>
                <a:cs typeface="Times New Roman" pitchFamily="18" charset="0"/>
              </a:rPr>
              <a:t>Жағдаяттық</a:t>
            </a:r>
            <a:r>
              <a:rPr lang="ru-RU" b="1" i="1" dirty="0" smtClean="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сұрақтар</a:t>
            </a:r>
            <a:r>
              <a:rPr lang="ru-RU" b="1" i="1" dirty="0">
                <a:solidFill>
                  <a:srgbClr val="C00000"/>
                </a:solidFill>
                <a:latin typeface="Times New Roman" pitchFamily="18" charset="0"/>
                <a:cs typeface="Times New Roman" pitchFamily="18" charset="0"/>
              </a:rPr>
              <a:t> </a:t>
            </a:r>
            <a:endParaRPr lang="ru-RU" b="1" i="1" dirty="0" smtClean="0">
              <a:solidFill>
                <a:srgbClr val="C00000"/>
              </a:solidFill>
              <a:latin typeface="Times New Roman" pitchFamily="18" charset="0"/>
              <a:cs typeface="Times New Roman" pitchFamily="18" charset="0"/>
            </a:endParaRPr>
          </a:p>
          <a:p>
            <a:r>
              <a:rPr lang="ru-RU" b="1" dirty="0">
                <a:solidFill>
                  <a:srgbClr val="C00000"/>
                </a:solidFill>
                <a:latin typeface="Times New Roman" pitchFamily="18" charset="0"/>
                <a:cs typeface="Times New Roman" pitchFamily="18" charset="0"/>
              </a:rPr>
              <a:t/>
            </a:r>
            <a:br>
              <a:rPr lang="ru-RU" b="1" dirty="0">
                <a:solidFill>
                  <a:srgbClr val="C00000"/>
                </a:solidFill>
                <a:latin typeface="Times New Roman" pitchFamily="18" charset="0"/>
                <a:cs typeface="Times New Roman" pitchFamily="18" charset="0"/>
              </a:rPr>
            </a:br>
            <a:r>
              <a:rPr lang="ru-RU" dirty="0">
                <a:solidFill>
                  <a:srgbClr val="002060"/>
                </a:solidFill>
                <a:latin typeface="Times New Roman" pitchFamily="18" charset="0"/>
                <a:cs typeface="Times New Roman" pitchFamily="18" charset="0"/>
              </a:rPr>
              <a:t>1. Сен </a:t>
            </a:r>
            <a:r>
              <a:rPr lang="ru-RU" dirty="0" err="1">
                <a:solidFill>
                  <a:srgbClr val="002060"/>
                </a:solidFill>
                <a:latin typeface="Times New Roman" pitchFamily="18" charset="0"/>
                <a:cs typeface="Times New Roman" pitchFamily="18" charset="0"/>
              </a:rPr>
              <a:t>жалғыз</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қалдың</a:t>
            </a:r>
            <a:r>
              <a:rPr lang="ru-RU" dirty="0">
                <a:solidFill>
                  <a:srgbClr val="002060"/>
                </a:solidFill>
                <a:latin typeface="Times New Roman" pitchFamily="18" charset="0"/>
                <a:cs typeface="Times New Roman" pitchFamily="18" charset="0"/>
              </a:rPr>
              <a:t>. </a:t>
            </a:r>
            <a:r>
              <a:rPr lang="kk-KZ" dirty="0">
                <a:solidFill>
                  <a:srgbClr val="002060"/>
                </a:solidFill>
                <a:latin typeface="Times New Roman" pitchFamily="18" charset="0"/>
                <a:cs typeface="Times New Roman" pitchFamily="18" charset="0"/>
              </a:rPr>
              <a:t>Ата –анаң қонаққа кетті. </a:t>
            </a:r>
            <a:r>
              <a:rPr lang="ru-RU" dirty="0" err="1">
                <a:solidFill>
                  <a:srgbClr val="002060"/>
                </a:solidFill>
                <a:latin typeface="Times New Roman" pitchFamily="18" charset="0"/>
                <a:cs typeface="Times New Roman" pitchFamily="18" charset="0"/>
              </a:rPr>
              <a:t>Кенет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электр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тоғының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пышырлап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жана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бастағанын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байқадың</a:t>
            </a:r>
            <a:r>
              <a:rPr lang="ru-RU" dirty="0">
                <a:solidFill>
                  <a:srgbClr val="002060"/>
                </a:solidFill>
                <a:latin typeface="Times New Roman" pitchFamily="18" charset="0"/>
                <a:cs typeface="Times New Roman" pitchFamily="18" charset="0"/>
              </a:rPr>
              <a:t>. Не </a:t>
            </a:r>
            <a:r>
              <a:rPr lang="ru-RU" dirty="0" err="1">
                <a:solidFill>
                  <a:srgbClr val="002060"/>
                </a:solidFill>
                <a:latin typeface="Times New Roman" pitchFamily="18" charset="0"/>
                <a:cs typeface="Times New Roman" pitchFamily="18" charset="0"/>
              </a:rPr>
              <a:t>істер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едің</a:t>
            </a:r>
            <a:r>
              <a:rPr lang="ru-RU" dirty="0">
                <a:solidFill>
                  <a:srgbClr val="002060"/>
                </a:solidFill>
                <a:latin typeface="Times New Roman" pitchFamily="18" charset="0"/>
                <a:cs typeface="Times New Roman" pitchFamily="18" charset="0"/>
              </a:rPr>
              <a:t>?</a:t>
            </a:r>
          </a:p>
          <a:p>
            <a:pPr fontAlgn="base"/>
            <a:r>
              <a:rPr lang="kk-KZ" dirty="0">
                <a:solidFill>
                  <a:srgbClr val="002060"/>
                </a:solidFill>
                <a:latin typeface="Times New Roman" pitchFamily="18" charset="0"/>
                <a:cs typeface="Times New Roman" pitchFamily="18" charset="0"/>
              </a:rPr>
              <a:t>2.Үйге анаң от жағып, өзі далаға шығып кетті.Жанып жатқан пештің есігі ашылып кетіп, ішінен жанған от түсіп кетті.Сен не істер едің?</a:t>
            </a:r>
            <a:br>
              <a:rPr lang="kk-KZ" dirty="0">
                <a:solidFill>
                  <a:srgbClr val="002060"/>
                </a:solidFill>
                <a:latin typeface="Times New Roman" pitchFamily="18" charset="0"/>
                <a:cs typeface="Times New Roman" pitchFamily="18" charset="0"/>
              </a:rPr>
            </a:br>
            <a:r>
              <a:rPr lang="kk-KZ" dirty="0">
                <a:solidFill>
                  <a:srgbClr val="002060"/>
                </a:solidFill>
                <a:latin typeface="Times New Roman" pitchFamily="18" charset="0"/>
                <a:cs typeface="Times New Roman" pitchFamily="18" charset="0"/>
              </a:rPr>
              <a:t>3.Екі досыңмен (үшеуің) демалыс күні бірігіп ойнап жүрсіңдер.Қарындарың ашып, күлге картоп көміп жегілерің келді. Сөйтіп сіріңке әкеліп, аулаға от жаға бастадыңдар. Бір кезде жаққан оттарың желмен ұшып ауладағы үйілген шөпке тиіп, шөп жана бастады. Не істейсің?</a:t>
            </a:r>
            <a:br>
              <a:rPr lang="kk-KZ" dirty="0">
                <a:solidFill>
                  <a:srgbClr val="002060"/>
                </a:solidFill>
                <a:latin typeface="Times New Roman" pitchFamily="18" charset="0"/>
                <a:cs typeface="Times New Roman" pitchFamily="18" charset="0"/>
              </a:rPr>
            </a:br>
            <a:r>
              <a:rPr lang="kk-KZ" dirty="0">
                <a:solidFill>
                  <a:srgbClr val="002060"/>
                </a:solidFill>
                <a:latin typeface="Times New Roman" pitchFamily="18" charset="0"/>
                <a:cs typeface="Times New Roman" pitchFamily="18" charset="0"/>
              </a:rPr>
              <a:t>4. Үйге көп қонақ келді. Қонақтар шай ішіп болған соң үлкен кісілер шылым шегуге сыртқа шықты.Сөйтті де бір кісінің шеккен шылымының сөнбей қалған тұқылынан жердегі қураған шөп жана бастады.Мұндай жағдайда не істейсің?</a:t>
            </a:r>
            <a:br>
              <a:rPr lang="kk-KZ" dirty="0">
                <a:solidFill>
                  <a:srgbClr val="002060"/>
                </a:solidFill>
                <a:latin typeface="Times New Roman" pitchFamily="18" charset="0"/>
                <a:cs typeface="Times New Roman" pitchFamily="18" charset="0"/>
              </a:rPr>
            </a:br>
            <a:r>
              <a:rPr lang="kk-KZ" dirty="0">
                <a:solidFill>
                  <a:srgbClr val="002060"/>
                </a:solidFill>
                <a:latin typeface="Times New Roman" pitchFamily="18" charset="0"/>
                <a:cs typeface="Times New Roman" pitchFamily="18" charset="0"/>
              </a:rPr>
              <a:t>5.Сен сабаққа келгенде сыныптасың оттық ұстап жүргенін көрдің.Мұндай жағдайда не істер едің?</a:t>
            </a:r>
            <a:br>
              <a:rPr lang="kk-KZ" dirty="0">
                <a:solidFill>
                  <a:srgbClr val="002060"/>
                </a:solidFill>
                <a:latin typeface="Times New Roman" pitchFamily="18" charset="0"/>
                <a:cs typeface="Times New Roman" pitchFamily="18" charset="0"/>
              </a:rPr>
            </a:br>
            <a:r>
              <a:rPr lang="kk-KZ" dirty="0">
                <a:solidFill>
                  <a:srgbClr val="002060"/>
                </a:solidFill>
                <a:latin typeface="Times New Roman" pitchFamily="18" charset="0"/>
                <a:cs typeface="Times New Roman" pitchFamily="18" charset="0"/>
              </a:rPr>
              <a:t>6. Қараңғы бөлмеге кіргенде газдың иісін сездің сенің іс әрекетің</a:t>
            </a:r>
            <a:endParaRPr lang="ru-RU" dirty="0">
              <a:solidFill>
                <a:srgbClr val="002060"/>
              </a:solidFill>
              <a:latin typeface="Times New Roman" pitchFamily="18" charset="0"/>
              <a:cs typeface="Times New Roman" pitchFamily="18" charset="0"/>
            </a:endParaRPr>
          </a:p>
        </p:txBody>
      </p:sp>
      <p:pic>
        <p:nvPicPr>
          <p:cNvPr id="7" name="Рисунок 6" descr="https://arhivurokov.ru/kopilka/up/html/2017/04/19/k_58f71bba8f623/img_user_file_58f71bbb095ba_14.jpg"/>
          <p:cNvPicPr/>
          <p:nvPr/>
        </p:nvPicPr>
        <p:blipFill>
          <a:blip r:embed="rId3">
            <a:extLst>
              <a:ext uri="{28A0092B-C50C-407E-A947-70E740481C1C}">
                <a14:useLocalDpi xmlns:a14="http://schemas.microsoft.com/office/drawing/2010/main" val="0"/>
              </a:ext>
            </a:extLst>
          </a:blip>
          <a:srcRect/>
          <a:stretch>
            <a:fillRect/>
          </a:stretch>
        </p:blipFill>
        <p:spPr bwMode="auto">
          <a:xfrm>
            <a:off x="21704" y="5277986"/>
            <a:ext cx="2822104" cy="1623064"/>
          </a:xfrm>
          <a:prstGeom prst="rect">
            <a:avLst/>
          </a:prstGeom>
          <a:noFill/>
          <a:ln>
            <a:noFill/>
          </a:ln>
        </p:spPr>
      </p:pic>
    </p:spTree>
    <p:extLst>
      <p:ext uri="{BB962C8B-B14F-4D97-AF65-F5344CB8AC3E}">
        <p14:creationId xmlns:p14="http://schemas.microsoft.com/office/powerpoint/2010/main" val="8767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00100"/>
            <a:ext cx="21526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75656" y="825604"/>
            <a:ext cx="6120680" cy="1754326"/>
          </a:xfrm>
          <a:prstGeom prst="rect">
            <a:avLst/>
          </a:prstGeom>
        </p:spPr>
        <p:txBody>
          <a:bodyPr wrap="square">
            <a:spAutoFit/>
          </a:bodyPr>
          <a:lstStyle/>
          <a:p>
            <a:r>
              <a:rPr lang="kk-KZ" b="1" i="1" dirty="0">
                <a:solidFill>
                  <a:srgbClr val="C00000"/>
                </a:solidFill>
                <a:latin typeface="Times New Roman" pitchFamily="18" charset="0"/>
                <a:cs typeface="Times New Roman" pitchFamily="18" charset="0"/>
              </a:rPr>
              <a:t>ОТ ПЕН СУ ТІЛСІЗ ЖАУ-СУРЕТШІЛЕР БАЙҚАУЫ</a:t>
            </a:r>
            <a:r>
              <a:rPr lang="kk-KZ" b="1" i="1" dirty="0" smtClean="0">
                <a:solidFill>
                  <a:srgbClr val="C00000"/>
                </a:solidFill>
                <a:latin typeface="Times New Roman" pitchFamily="18" charset="0"/>
                <a:cs typeface="Times New Roman" pitchFamily="18" charset="0"/>
              </a:rPr>
              <a:t>.</a:t>
            </a:r>
          </a:p>
          <a:p>
            <a:endParaRPr lang="ru-RU" b="1" dirty="0">
              <a:solidFill>
                <a:srgbClr val="C00000"/>
              </a:solidFill>
              <a:latin typeface="Times New Roman" pitchFamily="18" charset="0"/>
              <a:cs typeface="Times New Roman" pitchFamily="18" charset="0"/>
            </a:endParaRPr>
          </a:p>
          <a:p>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топтан</a:t>
            </a:r>
            <a:r>
              <a:rPr lang="ru-RU" dirty="0">
                <a:latin typeface="Times New Roman" pitchFamily="18" charset="0"/>
                <a:cs typeface="Times New Roman" pitchFamily="18" charset="0"/>
              </a:rPr>
              <a:t> 1-1 </a:t>
            </a:r>
            <a:r>
              <a:rPr lang="ru-RU" dirty="0" err="1">
                <a:latin typeface="Times New Roman" pitchFamily="18" charset="0"/>
                <a:cs typeface="Times New Roman" pitchFamily="18" charset="0"/>
              </a:rPr>
              <a:t>суретші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сурет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таныстырып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қорғайды</a:t>
            </a:r>
            <a:r>
              <a:rPr lang="ru-RU"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Топтың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мүшелеріне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жұмбақ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қойылады</a:t>
            </a:r>
            <a:r>
              <a:rPr lang="ru-RU" dirty="0">
                <a:latin typeface="Times New Roman" pitchFamily="18" charset="0"/>
                <a:cs typeface="Times New Roman" pitchFamily="18" charset="0"/>
              </a:rPr>
              <a:t>.</a:t>
            </a:r>
          </a:p>
        </p:txBody>
      </p:sp>
      <p:pic>
        <p:nvPicPr>
          <p:cNvPr id="7" name="Рисунок 6" descr="https://ds04.infourok.ru/uploads/ex/0b1e/00010905-3b7e882e/640/img5.jpg"/>
          <p:cNvPicPr/>
          <p:nvPr/>
        </p:nvPicPr>
        <p:blipFill>
          <a:blip r:embed="rId3">
            <a:extLst>
              <a:ext uri="{28A0092B-C50C-407E-A947-70E740481C1C}">
                <a14:useLocalDpi xmlns:a14="http://schemas.microsoft.com/office/drawing/2010/main" val="0"/>
              </a:ext>
            </a:extLst>
          </a:blip>
          <a:srcRect/>
          <a:stretch>
            <a:fillRect/>
          </a:stretch>
        </p:blipFill>
        <p:spPr bwMode="auto">
          <a:xfrm>
            <a:off x="323528" y="2851306"/>
            <a:ext cx="5233987" cy="3953813"/>
          </a:xfrm>
          <a:prstGeom prst="rect">
            <a:avLst/>
          </a:prstGeom>
          <a:noFill/>
          <a:ln>
            <a:noFill/>
          </a:ln>
        </p:spPr>
      </p:pic>
    </p:spTree>
    <p:extLst>
      <p:ext uri="{BB962C8B-B14F-4D97-AF65-F5344CB8AC3E}">
        <p14:creationId xmlns:p14="http://schemas.microsoft.com/office/powerpoint/2010/main" val="63179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00100"/>
            <a:ext cx="21526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547664" y="914876"/>
            <a:ext cx="6264696" cy="1477328"/>
          </a:xfrm>
          <a:prstGeom prst="rect">
            <a:avLst/>
          </a:prstGeom>
        </p:spPr>
        <p:txBody>
          <a:bodyPr wrap="square">
            <a:spAutoFit/>
          </a:bodyPr>
          <a:lstStyle/>
          <a:p>
            <a:r>
              <a:rPr lang="ru-RU" b="1" i="1" dirty="0" smtClean="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Ептілер</a:t>
            </a:r>
            <a:r>
              <a:rPr lang="ru-RU" b="1" i="1" dirty="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ойыны</a:t>
            </a:r>
            <a:r>
              <a:rPr lang="ru-RU" b="1" i="1" dirty="0" smtClean="0">
                <a:solidFill>
                  <a:srgbClr val="C00000"/>
                </a:solidFill>
                <a:latin typeface="Times New Roman" pitchFamily="18" charset="0"/>
                <a:cs typeface="Times New Roman" pitchFamily="18" charset="0"/>
              </a:rPr>
              <a:t>.</a:t>
            </a:r>
          </a:p>
          <a:p>
            <a:endParaRPr lang="ru-RU" dirty="0">
              <a:solidFill>
                <a:srgbClr val="C00000"/>
              </a:solidFill>
              <a:latin typeface="Times New Roman" pitchFamily="18" charset="0"/>
              <a:cs typeface="Times New Roman" pitchFamily="18" charset="0"/>
            </a:endParaRPr>
          </a:p>
          <a:p>
            <a:r>
              <a:rPr lang="ru-RU" dirty="0">
                <a:solidFill>
                  <a:srgbClr val="002060"/>
                </a:solidFill>
                <a:latin typeface="Times New Roman" pitchFamily="18" charset="0"/>
                <a:cs typeface="Times New Roman" pitchFamily="18" charset="0"/>
              </a:rPr>
              <a:t>-</a:t>
            </a:r>
            <a:r>
              <a:rPr lang="ru-RU" dirty="0" err="1">
                <a:solidFill>
                  <a:srgbClr val="002060"/>
                </a:solidFill>
                <a:latin typeface="Times New Roman" pitchFamily="18" charset="0"/>
                <a:cs typeface="Times New Roman" pitchFamily="18" charset="0"/>
              </a:rPr>
              <a:t>Ойын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шарты</a:t>
            </a:r>
            <a:r>
              <a:rPr lang="ru-RU" dirty="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Ойынға</a:t>
            </a:r>
            <a:r>
              <a:rPr lang="ru-RU" dirty="0" smtClean="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қатысушы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арқасында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өрт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сөндірудің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алғашқы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құралдары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жапсырылады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Ойыншы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артына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қарамай</a:t>
            </a:r>
            <a:r>
              <a:rPr lang="ru-RU" dirty="0">
                <a:solidFill>
                  <a:srgbClr val="002060"/>
                </a:solidFill>
                <a:latin typeface="Times New Roman" pitchFamily="18" charset="0"/>
                <a:cs typeface="Times New Roman" pitchFamily="18" charset="0"/>
              </a:rPr>
              <a:t> тез табу </a:t>
            </a:r>
            <a:r>
              <a:rPr lang="ru-RU" dirty="0" err="1">
                <a:solidFill>
                  <a:srgbClr val="002060"/>
                </a:solidFill>
                <a:latin typeface="Times New Roman" pitchFamily="18" charset="0"/>
                <a:cs typeface="Times New Roman" pitchFamily="18" charset="0"/>
              </a:rPr>
              <a:t>керек</a:t>
            </a:r>
            <a:r>
              <a:rPr lang="ru-RU" dirty="0">
                <a:solidFill>
                  <a:srgbClr val="002060"/>
                </a:solidFill>
                <a:latin typeface="Times New Roman" pitchFamily="18" charset="0"/>
                <a:cs typeface="Times New Roman" pitchFamily="18" charset="0"/>
              </a:rPr>
              <a:t>.</a:t>
            </a:r>
          </a:p>
        </p:txBody>
      </p:sp>
      <p:pic>
        <p:nvPicPr>
          <p:cNvPr id="7" name="Рисунок 6" descr="http://storage.inovaco.ru/media/cache/b9/b4/31/3b/cc/f5/b9b4313bccf5990f25a41837ccd474d0.jpg"/>
          <p:cNvPicPr/>
          <p:nvPr/>
        </p:nvPicPr>
        <p:blipFill>
          <a:blip r:embed="rId3">
            <a:extLst>
              <a:ext uri="{28A0092B-C50C-407E-A947-70E740481C1C}">
                <a14:useLocalDpi xmlns:a14="http://schemas.microsoft.com/office/drawing/2010/main" val="0"/>
              </a:ext>
            </a:extLst>
          </a:blip>
          <a:srcRect/>
          <a:stretch>
            <a:fillRect/>
          </a:stretch>
        </p:blipFill>
        <p:spPr bwMode="auto">
          <a:xfrm>
            <a:off x="0" y="4005063"/>
            <a:ext cx="3275856" cy="2895987"/>
          </a:xfrm>
          <a:prstGeom prst="rect">
            <a:avLst/>
          </a:prstGeom>
          <a:noFill/>
          <a:ln>
            <a:noFill/>
          </a:ln>
        </p:spPr>
      </p:pic>
      <p:pic>
        <p:nvPicPr>
          <p:cNvPr id="8" name="Рисунок 7" descr="https://arhivurokov.ru/kopilka/up/html/2016/11/29/k_583ddfb17455c/img_user_file_583ddfb174712_30.jpg"/>
          <p:cNvPicPr/>
          <p:nvPr/>
        </p:nvPicPr>
        <p:blipFill rotWithShape="1">
          <a:blip r:embed="rId4">
            <a:extLst>
              <a:ext uri="{28A0092B-C50C-407E-A947-70E740481C1C}">
                <a14:useLocalDpi xmlns:a14="http://schemas.microsoft.com/office/drawing/2010/main" val="0"/>
              </a:ext>
            </a:extLst>
          </a:blip>
          <a:srcRect l="26515" t="4041" r="25758" b="3367"/>
          <a:stretch/>
        </p:blipFill>
        <p:spPr bwMode="auto">
          <a:xfrm>
            <a:off x="7007553" y="3803362"/>
            <a:ext cx="2136447" cy="3097688"/>
          </a:xfrm>
          <a:prstGeom prst="rect">
            <a:avLst/>
          </a:prstGeom>
          <a:ln>
            <a:noFill/>
          </a:ln>
          <a:effectLst>
            <a:softEdge rad="112500"/>
          </a:effectLst>
          <a:extLst>
            <a:ext uri="{53640926-AAD7-44D8-BBD7-CCE9431645EC}">
              <a14:shadowObscured xmlns:a14="http://schemas.microsoft.com/office/drawing/2010/main"/>
            </a:ext>
          </a:extLst>
        </p:spPr>
      </p:pic>
      <p:pic>
        <p:nvPicPr>
          <p:cNvPr id="9" name="Рисунок 8" descr="https://botana.biz/prepod/_bloks/pic/ebbbdlu_4.jpg"/>
          <p:cNvPicPr/>
          <p:nvPr/>
        </p:nvPicPr>
        <p:blipFill>
          <a:blip r:embed="rId5">
            <a:extLst>
              <a:ext uri="{BEBA8EAE-BF5A-486C-A8C5-ECC9F3942E4B}">
                <a14:imgProps xmlns:a14="http://schemas.microsoft.com/office/drawing/2010/main">
                  <a14:imgLayer r:embed="rId6">
                    <a14:imgEffect>
                      <a14:brightnessContrast bright="14000"/>
                    </a14:imgEffect>
                  </a14:imgLayer>
                </a14:imgProps>
              </a:ext>
              <a:ext uri="{28A0092B-C50C-407E-A947-70E740481C1C}">
                <a14:useLocalDpi xmlns:a14="http://schemas.microsoft.com/office/drawing/2010/main" val="0"/>
              </a:ext>
            </a:extLst>
          </a:blip>
          <a:srcRect/>
          <a:stretch>
            <a:fillRect/>
          </a:stretch>
        </p:blipFill>
        <p:spPr bwMode="auto">
          <a:xfrm>
            <a:off x="3275857" y="2421540"/>
            <a:ext cx="3731696" cy="1583523"/>
          </a:xfrm>
          <a:prstGeom prst="rect">
            <a:avLst/>
          </a:prstGeom>
          <a:noFill/>
          <a:ln>
            <a:noFill/>
          </a:ln>
        </p:spPr>
      </p:pic>
    </p:spTree>
    <p:extLst>
      <p:ext uri="{BB962C8B-B14F-4D97-AF65-F5344CB8AC3E}">
        <p14:creationId xmlns:p14="http://schemas.microsoft.com/office/powerpoint/2010/main" val="425139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6146"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00100"/>
            <a:ext cx="21526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75656" y="876300"/>
            <a:ext cx="6264696" cy="2308324"/>
          </a:xfrm>
          <a:prstGeom prst="rect">
            <a:avLst/>
          </a:prstGeom>
        </p:spPr>
        <p:txBody>
          <a:bodyPr wrap="square">
            <a:spAutoFit/>
          </a:bodyPr>
          <a:lstStyle/>
          <a:p>
            <a:r>
              <a:rPr lang="ru-RU" b="1" i="1" dirty="0">
                <a:solidFill>
                  <a:srgbClr val="C00000"/>
                </a:solidFill>
                <a:latin typeface="Times New Roman" pitchFamily="18" charset="0"/>
                <a:cs typeface="Times New Roman" pitchFamily="18" charset="0"/>
              </a:rPr>
              <a:t>Су</a:t>
            </a:r>
            <a:r>
              <a:rPr lang="ru-RU" i="1" dirty="0">
                <a:solidFill>
                  <a:srgbClr val="002060"/>
                </a:solidFill>
                <a:latin typeface="Times New Roman" pitchFamily="18" charset="0"/>
                <a:cs typeface="Times New Roman" pitchFamily="18" charset="0"/>
              </a:rPr>
              <a:t> </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өртті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сөндірудің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негізгі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құралы</a:t>
            </a:r>
            <a:r>
              <a:rPr lang="ru-RU" dirty="0">
                <a:solidFill>
                  <a:srgbClr val="002060"/>
                </a:solidFill>
                <a:latin typeface="Times New Roman" pitchFamily="18" charset="0"/>
                <a:cs typeface="Times New Roman" pitchFamily="18" charset="0"/>
              </a:rPr>
              <a:t>. Су </a:t>
            </a:r>
            <a:r>
              <a:rPr lang="ru-RU" dirty="0" err="1">
                <a:solidFill>
                  <a:srgbClr val="002060"/>
                </a:solidFill>
                <a:latin typeface="Times New Roman" pitchFamily="18" charset="0"/>
                <a:cs typeface="Times New Roman" pitchFamily="18" charset="0"/>
              </a:rPr>
              <a:t>электр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өткізгіш</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сондықтан</a:t>
            </a:r>
            <a:r>
              <a:rPr lang="ru-RU" dirty="0">
                <a:solidFill>
                  <a:srgbClr val="002060"/>
                </a:solidFill>
                <a:latin typeface="Times New Roman" pitchFamily="18" charset="0"/>
                <a:cs typeface="Times New Roman" pitchFamily="18" charset="0"/>
              </a:rPr>
              <a:t> оны </a:t>
            </a:r>
            <a:r>
              <a:rPr lang="ru-RU" dirty="0" err="1">
                <a:solidFill>
                  <a:srgbClr val="002060"/>
                </a:solidFill>
                <a:latin typeface="Times New Roman" pitchFamily="18" charset="0"/>
                <a:cs typeface="Times New Roman" pitchFamily="18" charset="0"/>
              </a:rPr>
              <a:t>тоқта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тұрған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жүйелер</a:t>
            </a:r>
            <a:r>
              <a:rPr lang="ru-RU" dirty="0">
                <a:solidFill>
                  <a:srgbClr val="002060"/>
                </a:solidFill>
                <a:latin typeface="Times New Roman" pitchFamily="18" charset="0"/>
                <a:cs typeface="Times New Roman" pitchFamily="18" charset="0"/>
              </a:rPr>
              <a:t> мен </a:t>
            </a:r>
            <a:r>
              <a:rPr lang="ru-RU" dirty="0" err="1">
                <a:solidFill>
                  <a:srgbClr val="002060"/>
                </a:solidFill>
                <a:latin typeface="Times New Roman" pitchFamily="18" charset="0"/>
                <a:cs typeface="Times New Roman" pitchFamily="18" charset="0"/>
              </a:rPr>
              <a:t>жабдықтарды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сөндіруге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пайдалануға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болмайды</a:t>
            </a:r>
            <a:r>
              <a:rPr lang="ru-RU" dirty="0">
                <a:solidFill>
                  <a:srgbClr val="002060"/>
                </a:solidFill>
                <a:latin typeface="Times New Roman" pitchFamily="18" charset="0"/>
                <a:cs typeface="Times New Roman" pitchFamily="18" charset="0"/>
              </a:rPr>
              <a:t>. Электр </a:t>
            </a:r>
            <a:r>
              <a:rPr lang="ru-RU" dirty="0" err="1">
                <a:solidFill>
                  <a:srgbClr val="002060"/>
                </a:solidFill>
                <a:latin typeface="Times New Roman" pitchFamily="18" charset="0"/>
                <a:cs typeface="Times New Roman" pitchFamily="18" charset="0"/>
              </a:rPr>
              <a:t>сымдарға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судың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түсуінен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қысқа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тұйықталуы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болуы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мүмкін</a:t>
            </a:r>
            <a:r>
              <a:rPr lang="ru-RU" dirty="0" smtClean="0">
                <a:solidFill>
                  <a:srgbClr val="002060"/>
                </a:solidFill>
                <a:latin typeface="Times New Roman" pitchFamily="18" charset="0"/>
                <a:cs typeface="Times New Roman" pitchFamily="18" charset="0"/>
              </a:rPr>
              <a:t>.</a:t>
            </a:r>
          </a:p>
          <a:p>
            <a:r>
              <a:rPr lang="ru-RU" dirty="0">
                <a:solidFill>
                  <a:srgbClr val="002060"/>
                </a:solidFill>
                <a:latin typeface="Times New Roman" pitchFamily="18" charset="0"/>
                <a:cs typeface="Times New Roman" pitchFamily="18" charset="0"/>
              </a:rPr>
              <a:t/>
            </a:r>
            <a:br>
              <a:rPr lang="ru-RU" dirty="0">
                <a:solidFill>
                  <a:srgbClr val="002060"/>
                </a:solidFill>
                <a:latin typeface="Times New Roman" pitchFamily="18" charset="0"/>
                <a:cs typeface="Times New Roman" pitchFamily="18" charset="0"/>
              </a:rPr>
            </a:br>
            <a:r>
              <a:rPr lang="ru-RU" b="1" i="1" dirty="0" err="1">
                <a:solidFill>
                  <a:srgbClr val="C00000"/>
                </a:solidFill>
                <a:latin typeface="Times New Roman" pitchFamily="18" charset="0"/>
                <a:cs typeface="Times New Roman" pitchFamily="18" charset="0"/>
              </a:rPr>
              <a:t>Құм</a:t>
            </a:r>
            <a:r>
              <a:rPr lang="ru-RU" b="1" dirty="0">
                <a:solidFill>
                  <a:srgbClr val="C00000"/>
                </a:solidFill>
                <a:latin typeface="Times New Roman" pitchFamily="18" charset="0"/>
                <a:cs typeface="Times New Roman" pitchFamily="18" charset="0"/>
              </a:rPr>
              <a:t> </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өрттің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шағын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ошақтарын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сөндіру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құралдарының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қапайымы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болып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табылады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отты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сөндірудегі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әрекеті</a:t>
            </a:r>
            <a:r>
              <a:rPr lang="ru-RU" dirty="0">
                <a:solidFill>
                  <a:srgbClr val="002060"/>
                </a:solidFill>
                <a:latin typeface="Times New Roman" pitchFamily="18" charset="0"/>
                <a:cs typeface="Times New Roman" pitchFamily="18" charset="0"/>
              </a:rPr>
              <a:t> — </a:t>
            </a:r>
            <a:r>
              <a:rPr lang="ru-RU" dirty="0" err="1">
                <a:solidFill>
                  <a:srgbClr val="002060"/>
                </a:solidFill>
                <a:latin typeface="Times New Roman" pitchFamily="18" charset="0"/>
                <a:cs typeface="Times New Roman" pitchFamily="18" charset="0"/>
              </a:rPr>
              <a:t>ол</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жанғаш</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затты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салқындатады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Өрт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қауіпсіздігі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ережесі</a:t>
            </a:r>
            <a:r>
              <a:rPr lang="ru-RU" dirty="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50595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descr="http://spec.finokrug.spb.ru/files/1-2.jpg"/>
          <p:cNvPicPr/>
          <p:nvPr/>
        </p:nvPicPr>
        <p:blipFill>
          <a:blip r:embed="rId2">
            <a:extLst>
              <a:ext uri="{28A0092B-C50C-407E-A947-70E740481C1C}">
                <a14:useLocalDpi xmlns:a14="http://schemas.microsoft.com/office/drawing/2010/main" val="0"/>
              </a:ext>
            </a:extLst>
          </a:blip>
          <a:srcRect/>
          <a:stretch>
            <a:fillRect/>
          </a:stretch>
        </p:blipFill>
        <p:spPr bwMode="auto">
          <a:xfrm>
            <a:off x="8024" y="0"/>
            <a:ext cx="9135976" cy="6858000"/>
          </a:xfrm>
          <a:prstGeom prst="rect">
            <a:avLst/>
          </a:prstGeom>
          <a:noFill/>
          <a:ln>
            <a:noFill/>
          </a:ln>
        </p:spPr>
      </p:pic>
    </p:spTree>
    <p:extLst>
      <p:ext uri="{BB962C8B-B14F-4D97-AF65-F5344CB8AC3E}">
        <p14:creationId xmlns:p14="http://schemas.microsoft.com/office/powerpoint/2010/main" val="42789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 name="Рисунок 3" descr="https://thumbs.dreamstime.com/z/%D0%BE%D0%BF%D0%B0%D1%81%D0%BD%D0%BE%D1%81%D1%82%D1%8C-18031986.jpg"/>
          <p:cNvPicPr/>
          <p:nvPr/>
        </p:nvPicPr>
        <p:blipFill rotWithShape="1">
          <a:blip r:embed="rId2">
            <a:extLst>
              <a:ext uri="{28A0092B-C50C-407E-A947-70E740481C1C}">
                <a14:useLocalDpi xmlns:a14="http://schemas.microsoft.com/office/drawing/2010/main" val="0"/>
              </a:ext>
            </a:extLst>
          </a:blip>
          <a:srcRect b="10347"/>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27220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7170"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00100"/>
            <a:ext cx="21526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go1.imgsmail.ru/imgpreview?key=ca43847b240e794&amp;mb=imgdb_preview_1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10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218871"/>
            <a:ext cx="8352928" cy="6186309"/>
          </a:xfrm>
          <a:prstGeom prst="rect">
            <a:avLst/>
          </a:prstGeom>
        </p:spPr>
        <p:txBody>
          <a:bodyPr wrap="square">
            <a:spAutoFit/>
          </a:bodyPr>
          <a:lstStyle/>
          <a:p>
            <a:pPr fontAlgn="base"/>
            <a:r>
              <a:rPr lang="ru-RU" b="1" i="1" dirty="0" smtClean="0">
                <a:solidFill>
                  <a:srgbClr val="C00000"/>
                </a:solidFill>
              </a:rPr>
              <a:t>                                      </a:t>
            </a:r>
            <a:r>
              <a:rPr lang="ru-RU" b="1" i="1" dirty="0" err="1" smtClean="0">
                <a:solidFill>
                  <a:srgbClr val="C00000"/>
                </a:solidFill>
                <a:latin typeface="Times New Roman" pitchFamily="18" charset="0"/>
                <a:cs typeface="Times New Roman" pitchFamily="18" charset="0"/>
              </a:rPr>
              <a:t>Сіздің</a:t>
            </a:r>
            <a:r>
              <a:rPr lang="ru-RU" b="1" i="1" dirty="0" smtClean="0">
                <a:solidFill>
                  <a:srgbClr val="C00000"/>
                </a:solidFill>
                <a:latin typeface="Times New Roman" pitchFamily="18" charset="0"/>
                <a:cs typeface="Times New Roman" pitchFamily="18" charset="0"/>
              </a:rPr>
              <a:t> </a:t>
            </a:r>
            <a:r>
              <a:rPr lang="ru-RU" b="1" i="1" dirty="0" err="1">
                <a:solidFill>
                  <a:srgbClr val="C00000"/>
                </a:solidFill>
                <a:latin typeface="Times New Roman" pitchFamily="18" charset="0"/>
                <a:cs typeface="Times New Roman" pitchFamily="18" charset="0"/>
              </a:rPr>
              <a:t>әрекетіңіз</a:t>
            </a:r>
            <a:r>
              <a:rPr lang="ru-RU" b="1" i="1" dirty="0">
                <a:solidFill>
                  <a:srgbClr val="C00000"/>
                </a:solidFill>
                <a:latin typeface="Times New Roman" pitchFamily="18" charset="0"/>
                <a:cs typeface="Times New Roman" pitchFamily="18" charset="0"/>
              </a:rPr>
              <a:t>:</a:t>
            </a:r>
            <a:endParaRPr lang="ru-RU" b="1" dirty="0">
              <a:solidFill>
                <a:srgbClr val="C00000"/>
              </a:solidFill>
              <a:latin typeface="Times New Roman" pitchFamily="18" charset="0"/>
              <a:cs typeface="Times New Roman" pitchFamily="18" charset="0"/>
            </a:endParaRPr>
          </a:p>
          <a:p>
            <a:pPr lvl="0" fontAlgn="base"/>
            <a:r>
              <a:rPr lang="ru-RU" b="1" dirty="0" err="1">
                <a:solidFill>
                  <a:srgbClr val="002060"/>
                </a:solidFill>
                <a:latin typeface="Times New Roman" pitchFamily="18" charset="0"/>
                <a:cs typeface="Times New Roman" pitchFamily="18" charset="0"/>
              </a:rPr>
              <a:t>Түтіннің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исін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сезгеннен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кейін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үйден</a:t>
            </a:r>
            <a:r>
              <a:rPr lang="ru-RU" b="1" dirty="0">
                <a:solidFill>
                  <a:srgbClr val="002060"/>
                </a:solidFill>
                <a:latin typeface="Times New Roman" pitchFamily="18" charset="0"/>
                <a:cs typeface="Times New Roman" pitchFamily="18" charset="0"/>
              </a:rPr>
              <a:t> тез </a:t>
            </a:r>
            <a:r>
              <a:rPr lang="ru-RU" b="1" dirty="0" err="1">
                <a:solidFill>
                  <a:srgbClr val="002060"/>
                </a:solidFill>
                <a:latin typeface="Times New Roman" pitchFamily="18" charset="0"/>
                <a:cs typeface="Times New Roman" pitchFamily="18" charset="0"/>
              </a:rPr>
              <a:t>кетіңіз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келген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шүберекті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сулап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ауызыңыз</a:t>
            </a:r>
            <a:r>
              <a:rPr lang="ru-RU" b="1" dirty="0">
                <a:solidFill>
                  <a:srgbClr val="002060"/>
                </a:solidFill>
                <a:latin typeface="Times New Roman" pitchFamily="18" charset="0"/>
                <a:cs typeface="Times New Roman" pitchFamily="18" charset="0"/>
              </a:rPr>
              <a:t> бен </a:t>
            </a:r>
            <a:r>
              <a:rPr lang="ru-RU" b="1" dirty="0" err="1">
                <a:solidFill>
                  <a:srgbClr val="002060"/>
                </a:solidFill>
                <a:latin typeface="Times New Roman" pitchFamily="18" charset="0"/>
                <a:cs typeface="Times New Roman" pitchFamily="18" charset="0"/>
              </a:rPr>
              <a:t>мұрынды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жабыңыз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сосын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енкейіп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өйткені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түтін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жоғарыға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ұмтылады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бөлмеден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кетіңіз</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кішкентай</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бөлмеде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болса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есіктер</a:t>
            </a:r>
            <a:r>
              <a:rPr lang="ru-RU" b="1" dirty="0">
                <a:solidFill>
                  <a:srgbClr val="002060"/>
                </a:solidFill>
                <a:latin typeface="Times New Roman" pitchFamily="18" charset="0"/>
                <a:cs typeface="Times New Roman" pitchFamily="18" charset="0"/>
              </a:rPr>
              <a:t> мен </a:t>
            </a:r>
            <a:r>
              <a:rPr lang="ru-RU" b="1" dirty="0" err="1">
                <a:solidFill>
                  <a:srgbClr val="002060"/>
                </a:solidFill>
                <a:latin typeface="Times New Roman" pitchFamily="18" charset="0"/>
                <a:cs typeface="Times New Roman" pitchFamily="18" charset="0"/>
              </a:rPr>
              <a:t>терезелерді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ашпаңыз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күшейтіп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жібереді</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Жанып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жатқан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үйден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лифтпен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түспеңіз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өйткені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ол</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қатты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жатқан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қабатта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тоқтап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ашылу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мүмкін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және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содан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бәрі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жарақат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алады</a:t>
            </a:r>
            <a:r>
              <a:rPr lang="ru-RU" b="1" dirty="0">
                <a:solidFill>
                  <a:srgbClr val="002060"/>
                </a:solidFill>
                <a:latin typeface="Times New Roman" pitchFamily="18" charset="0"/>
                <a:cs typeface="Times New Roman" pitchFamily="18" charset="0"/>
              </a:rPr>
              <a:t>. Ток </a:t>
            </a:r>
            <a:r>
              <a:rPr lang="ru-RU" b="1" dirty="0" err="1">
                <a:solidFill>
                  <a:srgbClr val="002060"/>
                </a:solidFill>
                <a:latin typeface="Times New Roman" pitchFamily="18" charset="0"/>
                <a:cs typeface="Times New Roman" pitchFamily="18" charset="0"/>
              </a:rPr>
              <a:t>кез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келген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уақытта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сөніп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қалу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мүмкін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және</a:t>
            </a:r>
            <a:r>
              <a:rPr lang="ru-RU" b="1" dirty="0">
                <a:solidFill>
                  <a:srgbClr val="002060"/>
                </a:solidFill>
                <a:latin typeface="Times New Roman" pitchFamily="18" charset="0"/>
                <a:cs typeface="Times New Roman" pitchFamily="18" charset="0"/>
              </a:rPr>
              <a:t> лифт </a:t>
            </a:r>
            <a:r>
              <a:rPr lang="ru-RU" b="1" dirty="0" err="1">
                <a:solidFill>
                  <a:srgbClr val="002060"/>
                </a:solidFill>
                <a:latin typeface="Times New Roman" pitchFamily="18" charset="0"/>
                <a:cs typeface="Times New Roman" pitchFamily="18" charset="0"/>
              </a:rPr>
              <a:t>этаждардың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арасында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қалу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мүмкін</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коридор </a:t>
            </a:r>
            <a:r>
              <a:rPr lang="ru-RU" b="1" dirty="0" err="1">
                <a:solidFill>
                  <a:srgbClr val="002060"/>
                </a:solidFill>
                <a:latin typeface="Times New Roman" pitchFamily="18" charset="0"/>
                <a:cs typeface="Times New Roman" pitchFamily="18" charset="0"/>
              </a:rPr>
              <a:t>және</a:t>
            </a:r>
            <a:r>
              <a:rPr lang="ru-RU" b="1" dirty="0">
                <a:solidFill>
                  <a:srgbClr val="002060"/>
                </a:solidFill>
                <a:latin typeface="Times New Roman" pitchFamily="18" charset="0"/>
                <a:cs typeface="Times New Roman" pitchFamily="18" charset="0"/>
              </a:rPr>
              <a:t> площадка </a:t>
            </a:r>
            <a:r>
              <a:rPr lang="ru-RU" b="1" dirty="0" err="1">
                <a:solidFill>
                  <a:srgbClr val="002060"/>
                </a:solidFill>
                <a:latin typeface="Times New Roman" pitchFamily="18" charset="0"/>
                <a:cs typeface="Times New Roman" pitchFamily="18" charset="0"/>
              </a:rPr>
              <a:t>өртте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және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түтінде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төмен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түсуге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жол</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жабық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болса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шатырға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көтеріліңіз</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коридорда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болса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есікті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қатты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жауып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сұйық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шүберектермен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ашық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жерлерді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жауып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есікке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көрпе</a:t>
            </a:r>
            <a:r>
              <a:rPr lang="ru-RU" b="1" dirty="0">
                <a:solidFill>
                  <a:srgbClr val="002060"/>
                </a:solidFill>
                <a:latin typeface="Times New Roman" pitchFamily="18" charset="0"/>
                <a:cs typeface="Times New Roman" pitchFamily="18" charset="0"/>
              </a:rPr>
              <a:t> не пальто </a:t>
            </a:r>
            <a:r>
              <a:rPr lang="ru-RU" b="1" dirty="0" err="1">
                <a:solidFill>
                  <a:srgbClr val="002060"/>
                </a:solidFill>
                <a:latin typeface="Times New Roman" pitchFamily="18" charset="0"/>
                <a:cs typeface="Times New Roman" pitchFamily="18" charset="0"/>
              </a:rPr>
              <a:t>іліңіз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Терезені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ашып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қатты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дауыс</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беріп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көмекке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шақырыңыз</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сізге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біреуді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өрттен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кұтқару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керек</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болса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өзіңді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арқанмен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орап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бір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шетін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далада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тұрған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адамға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беріңіз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сіз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есіңізді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жоғалсаңыз</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сізді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арқаннан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тартып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өрттен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алып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шыға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алады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Ауызымен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мұрынды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ылғал</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шүберекпен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жабыңыз</a:t>
            </a:r>
            <a:r>
              <a:rPr lang="ru-RU" b="1" dirty="0">
                <a:solidFill>
                  <a:srgbClr val="002060"/>
                </a:solidFill>
                <a:latin typeface="Times New Roman" pitchFamily="18" charset="0"/>
                <a:cs typeface="Times New Roman" pitchFamily="18" charset="0"/>
              </a:rPr>
              <a:t>.</a:t>
            </a:r>
          </a:p>
          <a:p>
            <a:pPr lvl="0" fontAlgn="base"/>
            <a:r>
              <a:rPr lang="ru-RU" b="1" dirty="0" err="1">
                <a:solidFill>
                  <a:srgbClr val="002060"/>
                </a:solidFill>
                <a:latin typeface="Times New Roman" pitchFamily="18" charset="0"/>
                <a:cs typeface="Times New Roman" pitchFamily="18" charset="0"/>
              </a:rPr>
              <a:t>Егер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құтқарған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адам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түтінмен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демалып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есін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жоғалтса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онда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оған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жасанды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беріңіз</a:t>
            </a:r>
            <a:r>
              <a:rPr lang="ru-RU" b="1" dirty="0">
                <a:solidFill>
                  <a:srgbClr val="002060"/>
                </a:solidFill>
                <a:latin typeface="Times New Roman" pitchFamily="18" charset="0"/>
                <a:cs typeface="Times New Roman" pitchFamily="18" charset="0"/>
              </a:rPr>
              <a:t>.</a:t>
            </a:r>
          </a:p>
          <a:p>
            <a:pPr fontAlgn="base"/>
            <a:r>
              <a:rPr lang="ru-RU" b="1" dirty="0" err="1">
                <a:solidFill>
                  <a:srgbClr val="002060"/>
                </a:solidFill>
                <a:latin typeface="Times New Roman" pitchFamily="18" charset="0"/>
                <a:cs typeface="Times New Roman" pitchFamily="18" charset="0"/>
              </a:rPr>
              <a:t>Түтінмен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уланудың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алғашқы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белгілері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бастың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айналуы</a:t>
            </a:r>
            <a:r>
              <a:rPr lang="ru-RU" b="1" dirty="0">
                <a:solidFill>
                  <a:srgbClr val="002060"/>
                </a:solidFill>
                <a:latin typeface="Times New Roman" pitchFamily="18" charset="0"/>
                <a:cs typeface="Times New Roman" pitchFamily="18" charset="0"/>
              </a:rPr>
              <a:t>, бас </a:t>
            </a:r>
            <a:r>
              <a:rPr lang="ru-RU" b="1" dirty="0" err="1">
                <a:solidFill>
                  <a:srgbClr val="002060"/>
                </a:solidFill>
                <a:latin typeface="Times New Roman" pitchFamily="18" charset="0"/>
                <a:cs typeface="Times New Roman" pitchFamily="18" charset="0"/>
              </a:rPr>
              <a:t>ауыруы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жиі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демалу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жүрек</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айналуы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сананы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жоғалту</a:t>
            </a:r>
            <a:r>
              <a:rPr lang="ru-RU" b="1"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12152884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302</Words>
  <Application>Microsoft Office PowerPoint</Application>
  <PresentationFormat>Экран (4:3)</PresentationFormat>
  <Paragraphs>33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Мерей</dc:creator>
  <cp:lastModifiedBy>Мерей</cp:lastModifiedBy>
  <cp:revision>4</cp:revision>
  <dcterms:created xsi:type="dcterms:W3CDTF">2019-01-16T11:41:52Z</dcterms:created>
  <dcterms:modified xsi:type="dcterms:W3CDTF">2019-01-16T12:22:22Z</dcterms:modified>
</cp:coreProperties>
</file>